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1067" r:id="rId7"/>
    <p:sldId id="1068" r:id="rId8"/>
    <p:sldId id="1070" r:id="rId9"/>
    <p:sldId id="1069" r:id="rId10"/>
    <p:sldId id="1065" r:id="rId11"/>
    <p:sldId id="1064" r:id="rId12"/>
    <p:sldId id="1081" r:id="rId13"/>
    <p:sldId id="1080" r:id="rId14"/>
    <p:sldId id="1082" r:id="rId15"/>
    <p:sldId id="1083" r:id="rId16"/>
    <p:sldId id="1084" r:id="rId17"/>
    <p:sldId id="271" r:id="rId18"/>
    <p:sldId id="272" r:id="rId19"/>
    <p:sldId id="1085" r:id="rId20"/>
    <p:sldId id="263" r:id="rId21"/>
    <p:sldId id="262" r:id="rId22"/>
    <p:sldId id="259" r:id="rId23"/>
    <p:sldId id="1088" r:id="rId24"/>
    <p:sldId id="261" r:id="rId25"/>
    <p:sldId id="274" r:id="rId26"/>
    <p:sldId id="265" r:id="rId27"/>
    <p:sldId id="267" r:id="rId28"/>
    <p:sldId id="275" r:id="rId29"/>
    <p:sldId id="276" r:id="rId30"/>
    <p:sldId id="277" r:id="rId31"/>
    <p:sldId id="268" r:id="rId32"/>
    <p:sldId id="260" r:id="rId33"/>
    <p:sldId id="1086" r:id="rId34"/>
    <p:sldId id="1073" r:id="rId35"/>
    <p:sldId id="1079" r:id="rId36"/>
    <p:sldId id="270" r:id="rId37"/>
    <p:sldId id="269" r:id="rId38"/>
  </p:sldIdLst>
  <p:sldSz cx="12192000" cy="6858000"/>
  <p:notesSz cx="6858000" cy="9144000"/>
  <p:embeddedFontLst>
    <p:embeddedFont>
      <p:font typeface="Arial Black" panose="020B0A04020102020204" pitchFamily="34" charset="0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B60"/>
    <a:srgbClr val="5EB3E4"/>
    <a:srgbClr val="FE0F15"/>
    <a:srgbClr val="046FB5"/>
    <a:srgbClr val="BE1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22B685-E756-4779-81A7-F4D2CCF7322C}" v="5" dt="2025-06-11T13:02:29.8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47" autoAdjust="0"/>
  </p:normalViewPr>
  <p:slideViewPr>
    <p:cSldViewPr snapToGrid="0" showGuides="1">
      <p:cViewPr varScale="1">
        <p:scale>
          <a:sx n="33" d="100"/>
          <a:sy n="33" d="100"/>
        </p:scale>
        <p:origin x="10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86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1658EA-874B-41DB-885E-DFDF9BAE75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C06374-13E2-46B9-BD81-698F881B7904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KCC is the 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framework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front door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to Kentucky’s public workforce system.</a:t>
          </a:r>
        </a:p>
      </dgm:t>
    </dgm:pt>
    <dgm:pt modelId="{B8B63D9A-2069-48C3-8E92-4120FB693E4B}" type="parTrans" cxnId="{6D44C9BE-9EA8-456A-8541-62C99B04DF7B}">
      <dgm:prSet/>
      <dgm:spPr/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419A17-85BA-46B2-9D18-8988AD3AFB61}" type="sibTrans" cxnId="{6D44C9BE-9EA8-456A-8541-62C99B04DF7B}">
      <dgm:prSet/>
      <dgm:spPr/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BE2A47-707B-4DD0-BE33-7E01B27D193A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It connects job seekers and employers to programs and services offered by a network of 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partner agencies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2DADFDD3-59DD-45A0-A976-8D638FDB2C4E}" type="parTrans" cxnId="{A03E6A61-2CBF-473A-87B0-141786F0DD05}">
      <dgm:prSet/>
      <dgm:spPr/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6CF540-8148-4B3A-91BF-F431A2F6A471}" type="sibTrans" cxnId="{A03E6A61-2CBF-473A-87B0-141786F0DD05}">
      <dgm:prSet/>
      <dgm:spPr/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042543-6DD1-4195-BC47-D3B66A270E2E}" type="pres">
      <dgm:prSet presAssocID="{001658EA-874B-41DB-885E-DFDF9BAE7503}" presName="vert0" presStyleCnt="0">
        <dgm:presLayoutVars>
          <dgm:dir/>
          <dgm:animOne val="branch"/>
          <dgm:animLvl val="lvl"/>
        </dgm:presLayoutVars>
      </dgm:prSet>
      <dgm:spPr/>
    </dgm:pt>
    <dgm:pt modelId="{299962A5-EA77-4279-9FFD-BB0C9EBF08A8}" type="pres">
      <dgm:prSet presAssocID="{E3C06374-13E2-46B9-BD81-698F881B7904}" presName="thickLine" presStyleLbl="alignNode1" presStyleIdx="0" presStyleCnt="2" custLinFactNeighborX="1463" custLinFactNeighborY="1358"/>
      <dgm:spPr/>
    </dgm:pt>
    <dgm:pt modelId="{5D27EE64-73FE-4453-A592-EE0FA7A46956}" type="pres">
      <dgm:prSet presAssocID="{E3C06374-13E2-46B9-BD81-698F881B7904}" presName="horz1" presStyleCnt="0"/>
      <dgm:spPr/>
    </dgm:pt>
    <dgm:pt modelId="{3368A248-B1A9-46B8-9671-05E0AF916735}" type="pres">
      <dgm:prSet presAssocID="{E3C06374-13E2-46B9-BD81-698F881B7904}" presName="tx1" presStyleLbl="revTx" presStyleIdx="0" presStyleCnt="2"/>
      <dgm:spPr/>
    </dgm:pt>
    <dgm:pt modelId="{E8142856-DEFE-4042-AD71-BF0FBA3D76D5}" type="pres">
      <dgm:prSet presAssocID="{E3C06374-13E2-46B9-BD81-698F881B7904}" presName="vert1" presStyleCnt="0"/>
      <dgm:spPr/>
    </dgm:pt>
    <dgm:pt modelId="{A9053BE6-D792-4C7F-96C5-8A79A9168E6C}" type="pres">
      <dgm:prSet presAssocID="{87BE2A47-707B-4DD0-BE33-7E01B27D193A}" presName="thickLine" presStyleLbl="alignNode1" presStyleIdx="1" presStyleCnt="2" custLinFactNeighborX="0" custLinFactNeighborY="-47464"/>
      <dgm:spPr/>
    </dgm:pt>
    <dgm:pt modelId="{4D06DBB2-D016-4BD2-9DEA-1734128AC277}" type="pres">
      <dgm:prSet presAssocID="{87BE2A47-707B-4DD0-BE33-7E01B27D193A}" presName="horz1" presStyleCnt="0"/>
      <dgm:spPr/>
    </dgm:pt>
    <dgm:pt modelId="{7262BC5C-FE46-41E9-BF6D-88A175E6E5D4}" type="pres">
      <dgm:prSet presAssocID="{87BE2A47-707B-4DD0-BE33-7E01B27D193A}" presName="tx1" presStyleLbl="revTx" presStyleIdx="1" presStyleCnt="2" custScaleY="240068"/>
      <dgm:spPr/>
    </dgm:pt>
    <dgm:pt modelId="{40F5CA4E-571C-4E98-8B51-D4CDA198C4B5}" type="pres">
      <dgm:prSet presAssocID="{87BE2A47-707B-4DD0-BE33-7E01B27D193A}" presName="vert1" presStyleCnt="0"/>
      <dgm:spPr/>
    </dgm:pt>
  </dgm:ptLst>
  <dgm:cxnLst>
    <dgm:cxn modelId="{A03E6A61-2CBF-473A-87B0-141786F0DD05}" srcId="{001658EA-874B-41DB-885E-DFDF9BAE7503}" destId="{87BE2A47-707B-4DD0-BE33-7E01B27D193A}" srcOrd="1" destOrd="0" parTransId="{2DADFDD3-59DD-45A0-A976-8D638FDB2C4E}" sibTransId="{946CF540-8148-4B3A-91BF-F431A2F6A471}"/>
    <dgm:cxn modelId="{1A40576A-14E0-459E-A144-6F68A18CD60A}" type="presOf" srcId="{001658EA-874B-41DB-885E-DFDF9BAE7503}" destId="{E7042543-6DD1-4195-BC47-D3B66A270E2E}" srcOrd="0" destOrd="0" presId="urn:microsoft.com/office/officeart/2008/layout/LinedList"/>
    <dgm:cxn modelId="{B48D7CB9-49CC-441A-AD6A-8E295FC23203}" type="presOf" srcId="{E3C06374-13E2-46B9-BD81-698F881B7904}" destId="{3368A248-B1A9-46B8-9671-05E0AF916735}" srcOrd="0" destOrd="0" presId="urn:microsoft.com/office/officeart/2008/layout/LinedList"/>
    <dgm:cxn modelId="{6D44C9BE-9EA8-456A-8541-62C99B04DF7B}" srcId="{001658EA-874B-41DB-885E-DFDF9BAE7503}" destId="{E3C06374-13E2-46B9-BD81-698F881B7904}" srcOrd="0" destOrd="0" parTransId="{B8B63D9A-2069-48C3-8E92-4120FB693E4B}" sibTransId="{67419A17-85BA-46B2-9D18-8988AD3AFB61}"/>
    <dgm:cxn modelId="{D71031C0-29FE-44DF-827C-EABCC8B2616D}" type="presOf" srcId="{87BE2A47-707B-4DD0-BE33-7E01B27D193A}" destId="{7262BC5C-FE46-41E9-BF6D-88A175E6E5D4}" srcOrd="0" destOrd="0" presId="urn:microsoft.com/office/officeart/2008/layout/LinedList"/>
    <dgm:cxn modelId="{BBDBDFC0-5A7D-4432-AFE5-87A8A9511276}" type="presParOf" srcId="{E7042543-6DD1-4195-BC47-D3B66A270E2E}" destId="{299962A5-EA77-4279-9FFD-BB0C9EBF08A8}" srcOrd="0" destOrd="0" presId="urn:microsoft.com/office/officeart/2008/layout/LinedList"/>
    <dgm:cxn modelId="{D076D289-24E7-44ED-8D89-CF9E88EEE59C}" type="presParOf" srcId="{E7042543-6DD1-4195-BC47-D3B66A270E2E}" destId="{5D27EE64-73FE-4453-A592-EE0FA7A46956}" srcOrd="1" destOrd="0" presId="urn:microsoft.com/office/officeart/2008/layout/LinedList"/>
    <dgm:cxn modelId="{09DC2B7E-8C19-4905-B690-0A410C913AA2}" type="presParOf" srcId="{5D27EE64-73FE-4453-A592-EE0FA7A46956}" destId="{3368A248-B1A9-46B8-9671-05E0AF916735}" srcOrd="0" destOrd="0" presId="urn:microsoft.com/office/officeart/2008/layout/LinedList"/>
    <dgm:cxn modelId="{C7FDDC6E-6157-44A0-AE8F-05CA0873B427}" type="presParOf" srcId="{5D27EE64-73FE-4453-A592-EE0FA7A46956}" destId="{E8142856-DEFE-4042-AD71-BF0FBA3D76D5}" srcOrd="1" destOrd="0" presId="urn:microsoft.com/office/officeart/2008/layout/LinedList"/>
    <dgm:cxn modelId="{1EF95418-2805-49D3-9992-109B0AD5E5A8}" type="presParOf" srcId="{E7042543-6DD1-4195-BC47-D3B66A270E2E}" destId="{A9053BE6-D792-4C7F-96C5-8A79A9168E6C}" srcOrd="2" destOrd="0" presId="urn:microsoft.com/office/officeart/2008/layout/LinedList"/>
    <dgm:cxn modelId="{AEA97456-0F32-4982-BBB8-E5FD6E91F718}" type="presParOf" srcId="{E7042543-6DD1-4195-BC47-D3B66A270E2E}" destId="{4D06DBB2-D016-4BD2-9DEA-1734128AC277}" srcOrd="3" destOrd="0" presId="urn:microsoft.com/office/officeart/2008/layout/LinedList"/>
    <dgm:cxn modelId="{F46901B0-AD97-4E86-ABB2-72E53D958E42}" type="presParOf" srcId="{4D06DBB2-D016-4BD2-9DEA-1734128AC277}" destId="{7262BC5C-FE46-41E9-BF6D-88A175E6E5D4}" srcOrd="0" destOrd="0" presId="urn:microsoft.com/office/officeart/2008/layout/LinedList"/>
    <dgm:cxn modelId="{0A01FC82-9284-4EC3-BCC2-D6BB92847E47}" type="presParOf" srcId="{4D06DBB2-D016-4BD2-9DEA-1734128AC277}" destId="{40F5CA4E-571C-4E98-8B51-D4CDA198C4B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84F467-3AAA-45E7-BAAC-FEDCBCC5E218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3EE846-7AB6-48D2-A87E-38221BE3C388}">
      <dgm:prSet custT="1"/>
      <dgm:spPr>
        <a:solidFill>
          <a:srgbClr val="093B60"/>
        </a:solidFill>
      </dgm:spPr>
      <dgm:t>
        <a:bodyPr/>
        <a:lstStyle/>
        <a:p>
          <a:pPr algn="ctr"/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Hiring Events and Job Fairs</a:t>
          </a:r>
          <a:endParaRPr lang="en-US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2E10EC-9F1C-48AB-BBB6-557EDD327B40}" type="parTrans" cxnId="{4077A3F0-A229-4515-AFD2-2130578E6287}">
      <dgm:prSet/>
      <dgm:spPr/>
      <dgm:t>
        <a:bodyPr/>
        <a:lstStyle/>
        <a:p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6C8C3B-6577-419C-A275-230D85ADF86B}" type="sibTrans" cxnId="{4077A3F0-A229-4515-AFD2-2130578E6287}">
      <dgm:prSet/>
      <dgm:spPr/>
      <dgm:t>
        <a:bodyPr/>
        <a:lstStyle/>
        <a:p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4EA895-25DD-4524-ABA8-2A3BCDE55832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Meet employers ready to hire now
Learn about job openings in your area
Interview on the spot — no waiting weeks
Get face time with multiple companies in one place
Prepare with help from a Career Coach before the event</a:t>
          </a:r>
        </a:p>
      </dgm:t>
    </dgm:pt>
    <dgm:pt modelId="{6FC57F26-463F-43B5-8533-D4F5F13A068B}" type="parTrans" cxnId="{476577E1-68AC-40DD-BB97-E41217E9AC15}">
      <dgm:prSet/>
      <dgm:spPr/>
      <dgm:t>
        <a:bodyPr/>
        <a:lstStyle/>
        <a:p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89FF9C-75CA-4BDE-B14D-26BBB2647EFF}" type="sibTrans" cxnId="{476577E1-68AC-40DD-BB97-E41217E9AC15}">
      <dgm:prSet/>
      <dgm:spPr/>
      <dgm:t>
        <a:bodyPr/>
        <a:lstStyle/>
        <a:p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4D6966-E561-49D5-9942-AB71D4D544B5}" type="pres">
      <dgm:prSet presAssocID="{DD84F467-3AAA-45E7-BAAC-FEDCBCC5E218}" presName="linear" presStyleCnt="0">
        <dgm:presLayoutVars>
          <dgm:dir/>
          <dgm:animLvl val="lvl"/>
          <dgm:resizeHandles val="exact"/>
        </dgm:presLayoutVars>
      </dgm:prSet>
      <dgm:spPr/>
    </dgm:pt>
    <dgm:pt modelId="{D1CE2249-3F99-40D1-BEE3-5B69F728D557}" type="pres">
      <dgm:prSet presAssocID="{633EE846-7AB6-48D2-A87E-38221BE3C388}" presName="parentLin" presStyleCnt="0"/>
      <dgm:spPr/>
    </dgm:pt>
    <dgm:pt modelId="{A081ED0A-98BD-48D0-A7F0-CE49C3B3FDB0}" type="pres">
      <dgm:prSet presAssocID="{633EE846-7AB6-48D2-A87E-38221BE3C388}" presName="parentLeftMargin" presStyleLbl="node1" presStyleIdx="0" presStyleCnt="1"/>
      <dgm:spPr/>
    </dgm:pt>
    <dgm:pt modelId="{3C2F2AF8-81B7-4FA6-AC07-A2C35AC149BA}" type="pres">
      <dgm:prSet presAssocID="{633EE846-7AB6-48D2-A87E-38221BE3C38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EBB2692-E633-4CB7-A45E-54B25FCB69D2}" type="pres">
      <dgm:prSet presAssocID="{633EE846-7AB6-48D2-A87E-38221BE3C388}" presName="negativeSpace" presStyleCnt="0"/>
      <dgm:spPr/>
    </dgm:pt>
    <dgm:pt modelId="{6FA6CCAF-403D-4B79-AA94-9BAE14D1750F}" type="pres">
      <dgm:prSet presAssocID="{633EE846-7AB6-48D2-A87E-38221BE3C388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AEAF3100-350E-4A32-9FC3-636EE4E0F928}" type="presOf" srcId="{633EE846-7AB6-48D2-A87E-38221BE3C388}" destId="{3C2F2AF8-81B7-4FA6-AC07-A2C35AC149BA}" srcOrd="1" destOrd="0" presId="urn:microsoft.com/office/officeart/2005/8/layout/list1"/>
    <dgm:cxn modelId="{625AA76D-B6C7-4D66-984F-200114F9315F}" type="presOf" srcId="{F44EA895-25DD-4524-ABA8-2A3BCDE55832}" destId="{6FA6CCAF-403D-4B79-AA94-9BAE14D1750F}" srcOrd="0" destOrd="0" presId="urn:microsoft.com/office/officeart/2005/8/layout/list1"/>
    <dgm:cxn modelId="{FDBA5E98-FBAA-4FA1-9F5B-D2666C5F170B}" type="presOf" srcId="{DD84F467-3AAA-45E7-BAAC-FEDCBCC5E218}" destId="{0A4D6966-E561-49D5-9942-AB71D4D544B5}" srcOrd="0" destOrd="0" presId="urn:microsoft.com/office/officeart/2005/8/layout/list1"/>
    <dgm:cxn modelId="{315766A9-31ED-4BA5-9CEA-DDAB67B76AD1}" type="presOf" srcId="{633EE846-7AB6-48D2-A87E-38221BE3C388}" destId="{A081ED0A-98BD-48D0-A7F0-CE49C3B3FDB0}" srcOrd="0" destOrd="0" presId="urn:microsoft.com/office/officeart/2005/8/layout/list1"/>
    <dgm:cxn modelId="{476577E1-68AC-40DD-BB97-E41217E9AC15}" srcId="{633EE846-7AB6-48D2-A87E-38221BE3C388}" destId="{F44EA895-25DD-4524-ABA8-2A3BCDE55832}" srcOrd="0" destOrd="0" parTransId="{6FC57F26-463F-43B5-8533-D4F5F13A068B}" sibTransId="{A389FF9C-75CA-4BDE-B14D-26BBB2647EFF}"/>
    <dgm:cxn modelId="{4077A3F0-A229-4515-AFD2-2130578E6287}" srcId="{DD84F467-3AAA-45E7-BAAC-FEDCBCC5E218}" destId="{633EE846-7AB6-48D2-A87E-38221BE3C388}" srcOrd="0" destOrd="0" parTransId="{292E10EC-9F1C-48AB-BBB6-557EDD327B40}" sibTransId="{D56C8C3B-6577-419C-A275-230D85ADF86B}"/>
    <dgm:cxn modelId="{DD18642A-8BF2-4F1D-9249-B390D03A6191}" type="presParOf" srcId="{0A4D6966-E561-49D5-9942-AB71D4D544B5}" destId="{D1CE2249-3F99-40D1-BEE3-5B69F728D557}" srcOrd="0" destOrd="0" presId="urn:microsoft.com/office/officeart/2005/8/layout/list1"/>
    <dgm:cxn modelId="{BE58BB50-5313-4920-843E-988E7F7E9D06}" type="presParOf" srcId="{D1CE2249-3F99-40D1-BEE3-5B69F728D557}" destId="{A081ED0A-98BD-48D0-A7F0-CE49C3B3FDB0}" srcOrd="0" destOrd="0" presId="urn:microsoft.com/office/officeart/2005/8/layout/list1"/>
    <dgm:cxn modelId="{5DFCD4D4-F145-4AF5-9AD4-3A95DCB4CA3B}" type="presParOf" srcId="{D1CE2249-3F99-40D1-BEE3-5B69F728D557}" destId="{3C2F2AF8-81B7-4FA6-AC07-A2C35AC149BA}" srcOrd="1" destOrd="0" presId="urn:microsoft.com/office/officeart/2005/8/layout/list1"/>
    <dgm:cxn modelId="{A7CEC7DF-F3ED-4B70-8EBF-BE93F636102A}" type="presParOf" srcId="{0A4D6966-E561-49D5-9942-AB71D4D544B5}" destId="{2EBB2692-E633-4CB7-A45E-54B25FCB69D2}" srcOrd="1" destOrd="0" presId="urn:microsoft.com/office/officeart/2005/8/layout/list1"/>
    <dgm:cxn modelId="{CBDA768D-494F-4475-80F7-42CBD157F0CE}" type="presParOf" srcId="{0A4D6966-E561-49D5-9942-AB71D4D544B5}" destId="{6FA6CCAF-403D-4B79-AA94-9BAE14D1750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84F467-3AAA-45E7-BAAC-FEDCBCC5E218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4EA895-25DD-4524-ABA8-2A3BCDE55832}">
      <dgm:prSet custT="1"/>
      <dgm:spPr/>
      <dgm:t>
        <a:bodyPr/>
        <a:lstStyle/>
        <a:p>
          <a:pPr algn="l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Translate your military experience into a civilian career</a:t>
          </a:r>
        </a:p>
      </dgm:t>
    </dgm:pt>
    <dgm:pt modelId="{6FC57F26-463F-43B5-8533-D4F5F13A068B}" type="parTrans" cxnId="{476577E1-68AC-40DD-BB97-E41217E9AC1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89FF9C-75CA-4BDE-B14D-26BBB2647EFF}" type="sibTrans" cxnId="{476577E1-68AC-40DD-BB97-E41217E9AC1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5B069F-E24E-4201-A923-9161AC32C966}">
      <dgm:prSet custT="1"/>
      <dgm:spPr/>
      <dgm:t>
        <a:bodyPr/>
        <a:lstStyle/>
        <a:p>
          <a:pPr algn="l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Build a powerful resume using your service background</a:t>
          </a:r>
        </a:p>
      </dgm:t>
    </dgm:pt>
    <dgm:pt modelId="{709D5127-B3CD-4AB6-AAB1-334F4846CCDF}" type="parTrans" cxnId="{C14ACEA8-EB8B-439B-87A9-E2956FB82F25}">
      <dgm:prSet/>
      <dgm:spPr/>
      <dgm:t>
        <a:bodyPr/>
        <a:lstStyle/>
        <a:p>
          <a:endParaRPr lang="en-US" sz="1600"/>
        </a:p>
      </dgm:t>
    </dgm:pt>
    <dgm:pt modelId="{5D1855CC-F0DE-47B5-9B09-4F128473BEE4}" type="sibTrans" cxnId="{C14ACEA8-EB8B-439B-87A9-E2956FB82F25}">
      <dgm:prSet/>
      <dgm:spPr/>
      <dgm:t>
        <a:bodyPr/>
        <a:lstStyle/>
        <a:p>
          <a:endParaRPr lang="en-US" sz="1600"/>
        </a:p>
      </dgm:t>
    </dgm:pt>
    <dgm:pt modelId="{E842EC26-078E-49BF-BBD8-7A42815941C2}">
      <dgm:prSet custT="1"/>
      <dgm:spPr/>
      <dgm:t>
        <a:bodyPr/>
        <a:lstStyle/>
        <a:p>
          <a:pPr algn="l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Explore veteran hiring programs and benefits</a:t>
          </a:r>
        </a:p>
      </dgm:t>
    </dgm:pt>
    <dgm:pt modelId="{465669E2-43AA-496F-BB91-A97AB18C92E1}" type="parTrans" cxnId="{58176AC9-84D4-495A-BEBD-363F6DA323A2}">
      <dgm:prSet/>
      <dgm:spPr/>
      <dgm:t>
        <a:bodyPr/>
        <a:lstStyle/>
        <a:p>
          <a:endParaRPr lang="en-US" sz="1600"/>
        </a:p>
      </dgm:t>
    </dgm:pt>
    <dgm:pt modelId="{806CE475-6DCE-4B03-B8A3-A80AF5EDAAD2}" type="sibTrans" cxnId="{58176AC9-84D4-495A-BEBD-363F6DA323A2}">
      <dgm:prSet/>
      <dgm:spPr/>
      <dgm:t>
        <a:bodyPr/>
        <a:lstStyle/>
        <a:p>
          <a:endParaRPr lang="en-US" sz="1600"/>
        </a:p>
      </dgm:t>
    </dgm:pt>
    <dgm:pt modelId="{82F20B74-72F4-463C-98F6-79ED3F4DD4C9}">
      <dgm:prSet custT="1"/>
      <dgm:spPr/>
      <dgm:t>
        <a:bodyPr/>
        <a:lstStyle/>
        <a:p>
          <a:pPr algn="l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Attend </a:t>
          </a: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job fairs and hiring events tailored for veterans</a:t>
          </a:r>
        </a:p>
      </dgm:t>
    </dgm:pt>
    <dgm:pt modelId="{D8FF5731-14CD-4114-B63D-55B8D136B706}" type="parTrans" cxnId="{04ECDFE2-8A16-4763-9CFB-61B594998C9F}">
      <dgm:prSet/>
      <dgm:spPr/>
      <dgm:t>
        <a:bodyPr/>
        <a:lstStyle/>
        <a:p>
          <a:endParaRPr lang="en-US" sz="1600"/>
        </a:p>
      </dgm:t>
    </dgm:pt>
    <dgm:pt modelId="{C3D791BF-E165-40D3-BB87-CD71099B3D11}" type="sibTrans" cxnId="{04ECDFE2-8A16-4763-9CFB-61B594998C9F}">
      <dgm:prSet/>
      <dgm:spPr/>
      <dgm:t>
        <a:bodyPr/>
        <a:lstStyle/>
        <a:p>
          <a:endParaRPr lang="en-US" sz="1600"/>
        </a:p>
      </dgm:t>
    </dgm:pt>
    <dgm:pt modelId="{AAF3276A-0F00-46A9-8DBE-C0FB6B9EC07D}" type="pres">
      <dgm:prSet presAssocID="{DD84F467-3AAA-45E7-BAAC-FEDCBCC5E218}" presName="Name0" presStyleCnt="0">
        <dgm:presLayoutVars>
          <dgm:chMax val="7"/>
          <dgm:chPref val="7"/>
          <dgm:dir/>
        </dgm:presLayoutVars>
      </dgm:prSet>
      <dgm:spPr/>
    </dgm:pt>
    <dgm:pt modelId="{5B3A433B-A085-4FAF-890B-5313CE05BF45}" type="pres">
      <dgm:prSet presAssocID="{DD84F467-3AAA-45E7-BAAC-FEDCBCC5E218}" presName="Name1" presStyleCnt="0"/>
      <dgm:spPr/>
    </dgm:pt>
    <dgm:pt modelId="{148AD619-B2D0-4CC4-B29B-6FB2F367D12A}" type="pres">
      <dgm:prSet presAssocID="{DD84F467-3AAA-45E7-BAAC-FEDCBCC5E218}" presName="cycle" presStyleCnt="0"/>
      <dgm:spPr/>
    </dgm:pt>
    <dgm:pt modelId="{33FF8824-755D-4774-B7BF-BAEED2FDE5B7}" type="pres">
      <dgm:prSet presAssocID="{DD84F467-3AAA-45E7-BAAC-FEDCBCC5E218}" presName="srcNode" presStyleLbl="node1" presStyleIdx="0" presStyleCnt="4"/>
      <dgm:spPr/>
    </dgm:pt>
    <dgm:pt modelId="{381E72A7-54A6-4E91-94CC-7288BE02AF1D}" type="pres">
      <dgm:prSet presAssocID="{DD84F467-3AAA-45E7-BAAC-FEDCBCC5E218}" presName="conn" presStyleLbl="parChTrans1D2" presStyleIdx="0" presStyleCnt="1"/>
      <dgm:spPr/>
    </dgm:pt>
    <dgm:pt modelId="{10D2A22D-F659-4575-BE71-E733C6CE94C5}" type="pres">
      <dgm:prSet presAssocID="{DD84F467-3AAA-45E7-BAAC-FEDCBCC5E218}" presName="extraNode" presStyleLbl="node1" presStyleIdx="0" presStyleCnt="4"/>
      <dgm:spPr/>
    </dgm:pt>
    <dgm:pt modelId="{E7D8E598-FBAA-4A20-9E90-2B93CFAC508B}" type="pres">
      <dgm:prSet presAssocID="{DD84F467-3AAA-45E7-BAAC-FEDCBCC5E218}" presName="dstNode" presStyleLbl="node1" presStyleIdx="0" presStyleCnt="4"/>
      <dgm:spPr/>
    </dgm:pt>
    <dgm:pt modelId="{5400BB01-512B-4F0C-9E36-3C0FA89F9466}" type="pres">
      <dgm:prSet presAssocID="{F44EA895-25DD-4524-ABA8-2A3BCDE55832}" presName="text_1" presStyleLbl="node1" presStyleIdx="0" presStyleCnt="4">
        <dgm:presLayoutVars>
          <dgm:bulletEnabled val="1"/>
        </dgm:presLayoutVars>
      </dgm:prSet>
      <dgm:spPr/>
    </dgm:pt>
    <dgm:pt modelId="{1C865148-3166-49EC-9B63-A27523E28EC1}" type="pres">
      <dgm:prSet presAssocID="{F44EA895-25DD-4524-ABA8-2A3BCDE55832}" presName="accent_1" presStyleCnt="0"/>
      <dgm:spPr/>
    </dgm:pt>
    <dgm:pt modelId="{CEFE2DAE-C409-403E-A15A-7D2A7AB10D0B}" type="pres">
      <dgm:prSet presAssocID="{F44EA895-25DD-4524-ABA8-2A3BCDE55832}" presName="accentRepeatNode" presStyleLbl="solidFgAcc1" presStyleIdx="0" presStyleCnt="4"/>
      <dgm:spPr>
        <a:solidFill>
          <a:srgbClr val="093B60"/>
        </a:solidFill>
      </dgm:spPr>
    </dgm:pt>
    <dgm:pt modelId="{FF439AB1-E768-4E50-9671-E33183CFAAAA}" type="pres">
      <dgm:prSet presAssocID="{105B069F-E24E-4201-A923-9161AC32C966}" presName="text_2" presStyleLbl="node1" presStyleIdx="1" presStyleCnt="4">
        <dgm:presLayoutVars>
          <dgm:bulletEnabled val="1"/>
        </dgm:presLayoutVars>
      </dgm:prSet>
      <dgm:spPr/>
    </dgm:pt>
    <dgm:pt modelId="{B94E5CE8-0CCF-41F9-9F87-B31109D90DC8}" type="pres">
      <dgm:prSet presAssocID="{105B069F-E24E-4201-A923-9161AC32C966}" presName="accent_2" presStyleCnt="0"/>
      <dgm:spPr/>
    </dgm:pt>
    <dgm:pt modelId="{979D21AA-79CA-40D7-A718-7840F38AA964}" type="pres">
      <dgm:prSet presAssocID="{105B069F-E24E-4201-A923-9161AC32C966}" presName="accentRepeatNode" presStyleLbl="solidFgAcc1" presStyleIdx="1" presStyleCnt="4"/>
      <dgm:spPr>
        <a:solidFill>
          <a:srgbClr val="093B60"/>
        </a:solidFill>
      </dgm:spPr>
    </dgm:pt>
    <dgm:pt modelId="{4DA011DF-F05B-4CF7-BEF9-60165A9984E8}" type="pres">
      <dgm:prSet presAssocID="{E842EC26-078E-49BF-BBD8-7A42815941C2}" presName="text_3" presStyleLbl="node1" presStyleIdx="2" presStyleCnt="4">
        <dgm:presLayoutVars>
          <dgm:bulletEnabled val="1"/>
        </dgm:presLayoutVars>
      </dgm:prSet>
      <dgm:spPr/>
    </dgm:pt>
    <dgm:pt modelId="{33904FEF-FBB9-4D57-9DF6-BEC47A7FDA40}" type="pres">
      <dgm:prSet presAssocID="{E842EC26-078E-49BF-BBD8-7A42815941C2}" presName="accent_3" presStyleCnt="0"/>
      <dgm:spPr/>
    </dgm:pt>
    <dgm:pt modelId="{22F4D040-F2D1-4E8A-8D18-7D82A54C1333}" type="pres">
      <dgm:prSet presAssocID="{E842EC26-078E-49BF-BBD8-7A42815941C2}" presName="accentRepeatNode" presStyleLbl="solidFgAcc1" presStyleIdx="2" presStyleCnt="4"/>
      <dgm:spPr>
        <a:solidFill>
          <a:srgbClr val="093B60"/>
        </a:solidFill>
      </dgm:spPr>
    </dgm:pt>
    <dgm:pt modelId="{EA5351C3-7087-4ADB-8A13-88CC562A2958}" type="pres">
      <dgm:prSet presAssocID="{82F20B74-72F4-463C-98F6-79ED3F4DD4C9}" presName="text_4" presStyleLbl="node1" presStyleIdx="3" presStyleCnt="4">
        <dgm:presLayoutVars>
          <dgm:bulletEnabled val="1"/>
        </dgm:presLayoutVars>
      </dgm:prSet>
      <dgm:spPr/>
    </dgm:pt>
    <dgm:pt modelId="{D46D297B-346D-47C2-964E-66A0126E4101}" type="pres">
      <dgm:prSet presAssocID="{82F20B74-72F4-463C-98F6-79ED3F4DD4C9}" presName="accent_4" presStyleCnt="0"/>
      <dgm:spPr/>
    </dgm:pt>
    <dgm:pt modelId="{2BFBEA8A-C058-4008-9418-48AECA55C62E}" type="pres">
      <dgm:prSet presAssocID="{82F20B74-72F4-463C-98F6-79ED3F4DD4C9}" presName="accentRepeatNode" presStyleLbl="solidFgAcc1" presStyleIdx="3" presStyleCnt="4"/>
      <dgm:spPr>
        <a:solidFill>
          <a:srgbClr val="093B60"/>
        </a:solidFill>
      </dgm:spPr>
    </dgm:pt>
  </dgm:ptLst>
  <dgm:cxnLst>
    <dgm:cxn modelId="{30B45B4B-8A96-4C40-84C3-FAFB6BEED80F}" type="presOf" srcId="{105B069F-E24E-4201-A923-9161AC32C966}" destId="{FF439AB1-E768-4E50-9671-E33183CFAAAA}" srcOrd="0" destOrd="0" presId="urn:microsoft.com/office/officeart/2008/layout/VerticalCurvedList"/>
    <dgm:cxn modelId="{C14ACEA8-EB8B-439B-87A9-E2956FB82F25}" srcId="{DD84F467-3AAA-45E7-BAAC-FEDCBCC5E218}" destId="{105B069F-E24E-4201-A923-9161AC32C966}" srcOrd="1" destOrd="0" parTransId="{709D5127-B3CD-4AB6-AAB1-334F4846CCDF}" sibTransId="{5D1855CC-F0DE-47B5-9B09-4F128473BEE4}"/>
    <dgm:cxn modelId="{58176AC9-84D4-495A-BEBD-363F6DA323A2}" srcId="{DD84F467-3AAA-45E7-BAAC-FEDCBCC5E218}" destId="{E842EC26-078E-49BF-BBD8-7A42815941C2}" srcOrd="2" destOrd="0" parTransId="{465669E2-43AA-496F-BB91-A97AB18C92E1}" sibTransId="{806CE475-6DCE-4B03-B8A3-A80AF5EDAAD2}"/>
    <dgm:cxn modelId="{19C7A3CD-3A4E-41D7-887F-4CEC8EC74D2C}" type="presOf" srcId="{A389FF9C-75CA-4BDE-B14D-26BBB2647EFF}" destId="{381E72A7-54A6-4E91-94CC-7288BE02AF1D}" srcOrd="0" destOrd="0" presId="urn:microsoft.com/office/officeart/2008/layout/VerticalCurvedList"/>
    <dgm:cxn modelId="{FEA2B8DC-2E03-4AA7-A6EE-10E767B103C6}" type="presOf" srcId="{F44EA895-25DD-4524-ABA8-2A3BCDE55832}" destId="{5400BB01-512B-4F0C-9E36-3C0FA89F9466}" srcOrd="0" destOrd="0" presId="urn:microsoft.com/office/officeart/2008/layout/VerticalCurvedList"/>
    <dgm:cxn modelId="{54810FE0-6F71-467A-8D0D-4F8ECF2C3C01}" type="presOf" srcId="{82F20B74-72F4-463C-98F6-79ED3F4DD4C9}" destId="{EA5351C3-7087-4ADB-8A13-88CC562A2958}" srcOrd="0" destOrd="0" presId="urn:microsoft.com/office/officeart/2008/layout/VerticalCurvedList"/>
    <dgm:cxn modelId="{476577E1-68AC-40DD-BB97-E41217E9AC15}" srcId="{DD84F467-3AAA-45E7-BAAC-FEDCBCC5E218}" destId="{F44EA895-25DD-4524-ABA8-2A3BCDE55832}" srcOrd="0" destOrd="0" parTransId="{6FC57F26-463F-43B5-8533-D4F5F13A068B}" sibTransId="{A389FF9C-75CA-4BDE-B14D-26BBB2647EFF}"/>
    <dgm:cxn modelId="{04ECDFE2-8A16-4763-9CFB-61B594998C9F}" srcId="{DD84F467-3AAA-45E7-BAAC-FEDCBCC5E218}" destId="{82F20B74-72F4-463C-98F6-79ED3F4DD4C9}" srcOrd="3" destOrd="0" parTransId="{D8FF5731-14CD-4114-B63D-55B8D136B706}" sibTransId="{C3D791BF-E165-40D3-BB87-CD71099B3D11}"/>
    <dgm:cxn modelId="{0FE015E6-BB4D-4CC5-AC7E-7162146CA393}" type="presOf" srcId="{E842EC26-078E-49BF-BBD8-7A42815941C2}" destId="{4DA011DF-F05B-4CF7-BEF9-60165A9984E8}" srcOrd="0" destOrd="0" presId="urn:microsoft.com/office/officeart/2008/layout/VerticalCurvedList"/>
    <dgm:cxn modelId="{2E2E2DEF-69C4-4C59-A0B7-87FB930611AC}" type="presOf" srcId="{DD84F467-3AAA-45E7-BAAC-FEDCBCC5E218}" destId="{AAF3276A-0F00-46A9-8DBE-C0FB6B9EC07D}" srcOrd="0" destOrd="0" presId="urn:microsoft.com/office/officeart/2008/layout/VerticalCurvedList"/>
    <dgm:cxn modelId="{4127DB85-8354-401B-8973-ABC46A174E7C}" type="presParOf" srcId="{AAF3276A-0F00-46A9-8DBE-C0FB6B9EC07D}" destId="{5B3A433B-A085-4FAF-890B-5313CE05BF45}" srcOrd="0" destOrd="0" presId="urn:microsoft.com/office/officeart/2008/layout/VerticalCurvedList"/>
    <dgm:cxn modelId="{9CCEE635-9D53-4B57-A0BD-6DDBD02AAC34}" type="presParOf" srcId="{5B3A433B-A085-4FAF-890B-5313CE05BF45}" destId="{148AD619-B2D0-4CC4-B29B-6FB2F367D12A}" srcOrd="0" destOrd="0" presId="urn:microsoft.com/office/officeart/2008/layout/VerticalCurvedList"/>
    <dgm:cxn modelId="{DC7B3378-7ABA-4439-9F97-5D89BEB127DF}" type="presParOf" srcId="{148AD619-B2D0-4CC4-B29B-6FB2F367D12A}" destId="{33FF8824-755D-4774-B7BF-BAEED2FDE5B7}" srcOrd="0" destOrd="0" presId="urn:microsoft.com/office/officeart/2008/layout/VerticalCurvedList"/>
    <dgm:cxn modelId="{2403EBB0-1922-4DBD-B415-2974CEA5E91C}" type="presParOf" srcId="{148AD619-B2D0-4CC4-B29B-6FB2F367D12A}" destId="{381E72A7-54A6-4E91-94CC-7288BE02AF1D}" srcOrd="1" destOrd="0" presId="urn:microsoft.com/office/officeart/2008/layout/VerticalCurvedList"/>
    <dgm:cxn modelId="{EF84BBBB-2C38-4D2F-8FFF-78D8E9833C0B}" type="presParOf" srcId="{148AD619-B2D0-4CC4-B29B-6FB2F367D12A}" destId="{10D2A22D-F659-4575-BE71-E733C6CE94C5}" srcOrd="2" destOrd="0" presId="urn:microsoft.com/office/officeart/2008/layout/VerticalCurvedList"/>
    <dgm:cxn modelId="{00491F72-712D-4E55-BDB6-8B5772462B2E}" type="presParOf" srcId="{148AD619-B2D0-4CC4-B29B-6FB2F367D12A}" destId="{E7D8E598-FBAA-4A20-9E90-2B93CFAC508B}" srcOrd="3" destOrd="0" presId="urn:microsoft.com/office/officeart/2008/layout/VerticalCurvedList"/>
    <dgm:cxn modelId="{C3E2FA98-5A56-4290-B56E-1FC2E4C05CD2}" type="presParOf" srcId="{5B3A433B-A085-4FAF-890B-5313CE05BF45}" destId="{5400BB01-512B-4F0C-9E36-3C0FA89F9466}" srcOrd="1" destOrd="0" presId="urn:microsoft.com/office/officeart/2008/layout/VerticalCurvedList"/>
    <dgm:cxn modelId="{771767FD-0A47-4ED5-BE7D-097250006F56}" type="presParOf" srcId="{5B3A433B-A085-4FAF-890B-5313CE05BF45}" destId="{1C865148-3166-49EC-9B63-A27523E28EC1}" srcOrd="2" destOrd="0" presId="urn:microsoft.com/office/officeart/2008/layout/VerticalCurvedList"/>
    <dgm:cxn modelId="{CBE00372-20E3-4C3E-AF6E-30E9AC489F83}" type="presParOf" srcId="{1C865148-3166-49EC-9B63-A27523E28EC1}" destId="{CEFE2DAE-C409-403E-A15A-7D2A7AB10D0B}" srcOrd="0" destOrd="0" presId="urn:microsoft.com/office/officeart/2008/layout/VerticalCurvedList"/>
    <dgm:cxn modelId="{1596ACA7-B52C-4ED7-AFBD-8F87A39CF87E}" type="presParOf" srcId="{5B3A433B-A085-4FAF-890B-5313CE05BF45}" destId="{FF439AB1-E768-4E50-9671-E33183CFAAAA}" srcOrd="3" destOrd="0" presId="urn:microsoft.com/office/officeart/2008/layout/VerticalCurvedList"/>
    <dgm:cxn modelId="{A942C208-67E6-489D-A5FB-518F0676BB21}" type="presParOf" srcId="{5B3A433B-A085-4FAF-890B-5313CE05BF45}" destId="{B94E5CE8-0CCF-41F9-9F87-B31109D90DC8}" srcOrd="4" destOrd="0" presId="urn:microsoft.com/office/officeart/2008/layout/VerticalCurvedList"/>
    <dgm:cxn modelId="{251CB792-5C5A-4B20-8EE9-E9654AF9221A}" type="presParOf" srcId="{B94E5CE8-0CCF-41F9-9F87-B31109D90DC8}" destId="{979D21AA-79CA-40D7-A718-7840F38AA964}" srcOrd="0" destOrd="0" presId="urn:microsoft.com/office/officeart/2008/layout/VerticalCurvedList"/>
    <dgm:cxn modelId="{AE14FD38-DA09-4FCE-8FC8-02332DFCBC2F}" type="presParOf" srcId="{5B3A433B-A085-4FAF-890B-5313CE05BF45}" destId="{4DA011DF-F05B-4CF7-BEF9-60165A9984E8}" srcOrd="5" destOrd="0" presId="urn:microsoft.com/office/officeart/2008/layout/VerticalCurvedList"/>
    <dgm:cxn modelId="{78A41F76-0C69-4456-9F73-6F795248CCD4}" type="presParOf" srcId="{5B3A433B-A085-4FAF-890B-5313CE05BF45}" destId="{33904FEF-FBB9-4D57-9DF6-BEC47A7FDA40}" srcOrd="6" destOrd="0" presId="urn:microsoft.com/office/officeart/2008/layout/VerticalCurvedList"/>
    <dgm:cxn modelId="{193F8732-F4CD-4D8D-A892-42C445ED0E08}" type="presParOf" srcId="{33904FEF-FBB9-4D57-9DF6-BEC47A7FDA40}" destId="{22F4D040-F2D1-4E8A-8D18-7D82A54C1333}" srcOrd="0" destOrd="0" presId="urn:microsoft.com/office/officeart/2008/layout/VerticalCurvedList"/>
    <dgm:cxn modelId="{6CD64F83-D9C9-4A31-A5E8-2C3BCBBE61BA}" type="presParOf" srcId="{5B3A433B-A085-4FAF-890B-5313CE05BF45}" destId="{EA5351C3-7087-4ADB-8A13-88CC562A2958}" srcOrd="7" destOrd="0" presId="urn:microsoft.com/office/officeart/2008/layout/VerticalCurvedList"/>
    <dgm:cxn modelId="{CB721882-00D4-4E15-AFE6-3E6C4B422057}" type="presParOf" srcId="{5B3A433B-A085-4FAF-890B-5313CE05BF45}" destId="{D46D297B-346D-47C2-964E-66A0126E4101}" srcOrd="8" destOrd="0" presId="urn:microsoft.com/office/officeart/2008/layout/VerticalCurvedList"/>
    <dgm:cxn modelId="{680866FA-63C2-4DC1-8666-0CE18332C5FC}" type="presParOf" srcId="{D46D297B-346D-47C2-964E-66A0126E4101}" destId="{2BFBEA8A-C058-4008-9418-48AECA55C6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84F467-3AAA-45E7-BAAC-FEDCBCC5E218}" type="doc">
      <dgm:prSet loTypeId="urn:diagrams.loki3.com/VaryingWidth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3EE846-7AB6-48D2-A87E-38221BE3C388}">
      <dgm:prSet custT="1"/>
      <dgm:spPr>
        <a:solidFill>
          <a:srgbClr val="093B60"/>
        </a:solidFill>
      </dgm:spPr>
      <dgm:t>
        <a:bodyPr/>
        <a:lstStyle/>
        <a:p>
          <a:pPr algn="ctr"/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Been laid off? Don’t start over alone.</a:t>
          </a:r>
          <a:endParaRPr lang="en-US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2E10EC-9F1C-48AB-BBB6-557EDD327B40}" type="parTrans" cxnId="{4077A3F0-A229-4515-AFD2-2130578E6287}">
      <dgm:prSet/>
      <dgm:spPr/>
      <dgm:t>
        <a:bodyPr/>
        <a:lstStyle/>
        <a:p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6C8C3B-6577-419C-A275-230D85ADF86B}" type="sibTrans" cxnId="{4077A3F0-A229-4515-AFD2-2130578E6287}">
      <dgm:prSet/>
      <dgm:spPr/>
      <dgm:t>
        <a:bodyPr/>
        <a:lstStyle/>
        <a:p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4EA895-25DD-4524-ABA8-2A3BCDE55832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Find new job opportunities fast
Get help with resume updates and applications
Learn about unemployment insurance and training options
Access hiring events and career workshops</a:t>
          </a:r>
        </a:p>
      </dgm:t>
    </dgm:pt>
    <dgm:pt modelId="{6FC57F26-463F-43B5-8533-D4F5F13A068B}" type="parTrans" cxnId="{476577E1-68AC-40DD-BB97-E41217E9AC15}">
      <dgm:prSet/>
      <dgm:spPr/>
      <dgm:t>
        <a:bodyPr/>
        <a:lstStyle/>
        <a:p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89FF9C-75CA-4BDE-B14D-26BBB2647EFF}" type="sibTrans" cxnId="{476577E1-68AC-40DD-BB97-E41217E9AC15}">
      <dgm:prSet/>
      <dgm:spPr/>
      <dgm:t>
        <a:bodyPr/>
        <a:lstStyle/>
        <a:p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2B212B-A722-4B41-A7ED-885530B8751D}" type="pres">
      <dgm:prSet presAssocID="{DD84F467-3AAA-45E7-BAAC-FEDCBCC5E218}" presName="Name0" presStyleCnt="0">
        <dgm:presLayoutVars>
          <dgm:resizeHandles/>
        </dgm:presLayoutVars>
      </dgm:prSet>
      <dgm:spPr/>
    </dgm:pt>
    <dgm:pt modelId="{6CF51F6E-0EFE-46E8-8E21-1DEF47F4A05A}" type="pres">
      <dgm:prSet presAssocID="{633EE846-7AB6-48D2-A87E-38221BE3C388}" presName="text" presStyleLbl="node1" presStyleIdx="0" presStyleCnt="1" custScaleX="135712" custLinFactNeighborX="-11029" custLinFactNeighborY="-3437">
        <dgm:presLayoutVars>
          <dgm:bulletEnabled val="1"/>
        </dgm:presLayoutVars>
      </dgm:prSet>
      <dgm:spPr/>
    </dgm:pt>
  </dgm:ptLst>
  <dgm:cxnLst>
    <dgm:cxn modelId="{B90A6C30-3EFA-4B76-931E-82F960A3DED1}" type="presOf" srcId="{DD84F467-3AAA-45E7-BAAC-FEDCBCC5E218}" destId="{2B2B212B-A722-4B41-A7ED-885530B8751D}" srcOrd="0" destOrd="0" presId="urn:diagrams.loki3.com/VaryingWidthList"/>
    <dgm:cxn modelId="{A36B2C5D-574D-4331-BAE8-EFE90961AE40}" type="presOf" srcId="{F44EA895-25DD-4524-ABA8-2A3BCDE55832}" destId="{6CF51F6E-0EFE-46E8-8E21-1DEF47F4A05A}" srcOrd="0" destOrd="1" presId="urn:diagrams.loki3.com/VaryingWidthList"/>
    <dgm:cxn modelId="{CA28AE4B-32F1-4360-907A-7BE8D0D0B558}" type="presOf" srcId="{633EE846-7AB6-48D2-A87E-38221BE3C388}" destId="{6CF51F6E-0EFE-46E8-8E21-1DEF47F4A05A}" srcOrd="0" destOrd="0" presId="urn:diagrams.loki3.com/VaryingWidthList"/>
    <dgm:cxn modelId="{476577E1-68AC-40DD-BB97-E41217E9AC15}" srcId="{633EE846-7AB6-48D2-A87E-38221BE3C388}" destId="{F44EA895-25DD-4524-ABA8-2A3BCDE55832}" srcOrd="0" destOrd="0" parTransId="{6FC57F26-463F-43B5-8533-D4F5F13A068B}" sibTransId="{A389FF9C-75CA-4BDE-B14D-26BBB2647EFF}"/>
    <dgm:cxn modelId="{4077A3F0-A229-4515-AFD2-2130578E6287}" srcId="{DD84F467-3AAA-45E7-BAAC-FEDCBCC5E218}" destId="{633EE846-7AB6-48D2-A87E-38221BE3C388}" srcOrd="0" destOrd="0" parTransId="{292E10EC-9F1C-48AB-BBB6-557EDD327B40}" sibTransId="{D56C8C3B-6577-419C-A275-230D85ADF86B}"/>
    <dgm:cxn modelId="{29F31FB3-7AC6-4CAE-8EEA-E60A1C12EFF7}" type="presParOf" srcId="{2B2B212B-A722-4B41-A7ED-885530B8751D}" destId="{6CF51F6E-0EFE-46E8-8E21-1DEF47F4A05A}" srcOrd="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84F467-3AAA-45E7-BAAC-FEDCBCC5E21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4EA895-25DD-4524-ABA8-2A3BCDE55832}">
      <dgm:prSet custT="1"/>
      <dgm:spPr>
        <a:solidFill>
          <a:srgbClr val="093B60"/>
        </a:solidFill>
      </dgm:spPr>
      <dgm:t>
        <a:bodyPr/>
        <a:lstStyle/>
        <a:p>
          <a:pPr algn="ctr"/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Let’s make a plan together.</a:t>
          </a:r>
        </a:p>
      </dgm:t>
    </dgm:pt>
    <dgm:pt modelId="{6FC57F26-463F-43B5-8533-D4F5F13A068B}" type="parTrans" cxnId="{476577E1-68AC-40DD-BB97-E41217E9AC15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89FF9C-75CA-4BDE-B14D-26BBB2647EFF}" type="sibTrans" cxnId="{476577E1-68AC-40DD-BB97-E41217E9AC15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5B069F-E24E-4201-A923-9161AC32C966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Find job openings that match your goals
Improve your resume and interview skills
Learn how to stand out in today’s job market
Explore training and upskilling programs</a:t>
          </a:r>
        </a:p>
      </dgm:t>
    </dgm:pt>
    <dgm:pt modelId="{709D5127-B3CD-4AB6-AAB1-334F4846CCDF}" type="parTrans" cxnId="{C14ACEA8-EB8B-439B-87A9-E2956FB82F25}">
      <dgm:prSet/>
      <dgm:spPr/>
      <dgm:t>
        <a:bodyPr/>
        <a:lstStyle/>
        <a:p>
          <a:endParaRPr lang="en-US" sz="1800"/>
        </a:p>
      </dgm:t>
    </dgm:pt>
    <dgm:pt modelId="{5D1855CC-F0DE-47B5-9B09-4F128473BEE4}" type="sibTrans" cxnId="{C14ACEA8-EB8B-439B-87A9-E2956FB82F25}">
      <dgm:prSet/>
      <dgm:spPr/>
      <dgm:t>
        <a:bodyPr/>
        <a:lstStyle/>
        <a:p>
          <a:endParaRPr lang="en-US" sz="1800"/>
        </a:p>
      </dgm:t>
    </dgm:pt>
    <dgm:pt modelId="{06751208-CB13-483C-9672-38F1D7D11815}">
      <dgm:prSet custT="1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93588C-5A77-4C4A-9A32-8ADE0E24B476}" type="parTrans" cxnId="{8B2E24BA-31A6-464D-8254-E900386EA617}">
      <dgm:prSet/>
      <dgm:spPr/>
      <dgm:t>
        <a:bodyPr/>
        <a:lstStyle/>
        <a:p>
          <a:endParaRPr lang="en-US"/>
        </a:p>
      </dgm:t>
    </dgm:pt>
    <dgm:pt modelId="{BFBA2505-F5B3-4D3F-86F7-0B1046F9DBE4}" type="sibTrans" cxnId="{8B2E24BA-31A6-464D-8254-E900386EA617}">
      <dgm:prSet/>
      <dgm:spPr/>
      <dgm:t>
        <a:bodyPr/>
        <a:lstStyle/>
        <a:p>
          <a:endParaRPr lang="en-US"/>
        </a:p>
      </dgm:t>
    </dgm:pt>
    <dgm:pt modelId="{30824BF2-AA41-4860-89C2-AE3E9B759B27}" type="pres">
      <dgm:prSet presAssocID="{DD84F467-3AAA-45E7-BAAC-FEDCBCC5E218}" presName="linear" presStyleCnt="0">
        <dgm:presLayoutVars>
          <dgm:animLvl val="lvl"/>
          <dgm:resizeHandles val="exact"/>
        </dgm:presLayoutVars>
      </dgm:prSet>
      <dgm:spPr/>
    </dgm:pt>
    <dgm:pt modelId="{C583DEC0-E5DA-4606-941B-CA5B715B755D}" type="pres">
      <dgm:prSet presAssocID="{F44EA895-25DD-4524-ABA8-2A3BCDE55832}" presName="parentText" presStyleLbl="node1" presStyleIdx="0" presStyleCnt="1" custScaleY="54350" custLinFactNeighborY="-31529">
        <dgm:presLayoutVars>
          <dgm:chMax val="0"/>
          <dgm:bulletEnabled val="1"/>
        </dgm:presLayoutVars>
      </dgm:prSet>
      <dgm:spPr/>
    </dgm:pt>
    <dgm:pt modelId="{184A8B76-FADC-4635-A8AB-86B99F6AB1B3}" type="pres">
      <dgm:prSet presAssocID="{F44EA895-25DD-4524-ABA8-2A3BCDE55832}" presName="childText" presStyleLbl="revTx" presStyleIdx="0" presStyleCnt="1" custScaleY="192154" custLinFactNeighborY="-53451">
        <dgm:presLayoutVars>
          <dgm:bulletEnabled val="1"/>
        </dgm:presLayoutVars>
      </dgm:prSet>
      <dgm:spPr/>
    </dgm:pt>
  </dgm:ptLst>
  <dgm:cxnLst>
    <dgm:cxn modelId="{6C8C104B-2365-4B9C-9D15-D4318B749A31}" type="presOf" srcId="{DD84F467-3AAA-45E7-BAAC-FEDCBCC5E218}" destId="{30824BF2-AA41-4860-89C2-AE3E9B759B27}" srcOrd="0" destOrd="0" presId="urn:microsoft.com/office/officeart/2005/8/layout/vList2"/>
    <dgm:cxn modelId="{87CC3B73-57FF-4A4C-A248-3D7368D12D0C}" type="presOf" srcId="{06751208-CB13-483C-9672-38F1D7D11815}" destId="{184A8B76-FADC-4635-A8AB-86B99F6AB1B3}" srcOrd="0" destOrd="0" presId="urn:microsoft.com/office/officeart/2005/8/layout/vList2"/>
    <dgm:cxn modelId="{44236858-8559-4864-8EBF-B598FBAB0B14}" type="presOf" srcId="{105B069F-E24E-4201-A923-9161AC32C966}" destId="{184A8B76-FADC-4635-A8AB-86B99F6AB1B3}" srcOrd="0" destOrd="1" presId="urn:microsoft.com/office/officeart/2005/8/layout/vList2"/>
    <dgm:cxn modelId="{47E54978-2DC5-4F46-9030-DDDC27AF4596}" type="presOf" srcId="{F44EA895-25DD-4524-ABA8-2A3BCDE55832}" destId="{C583DEC0-E5DA-4606-941B-CA5B715B755D}" srcOrd="0" destOrd="0" presId="urn:microsoft.com/office/officeart/2005/8/layout/vList2"/>
    <dgm:cxn modelId="{C14ACEA8-EB8B-439B-87A9-E2956FB82F25}" srcId="{F44EA895-25DD-4524-ABA8-2A3BCDE55832}" destId="{105B069F-E24E-4201-A923-9161AC32C966}" srcOrd="1" destOrd="0" parTransId="{709D5127-B3CD-4AB6-AAB1-334F4846CCDF}" sibTransId="{5D1855CC-F0DE-47B5-9B09-4F128473BEE4}"/>
    <dgm:cxn modelId="{8B2E24BA-31A6-464D-8254-E900386EA617}" srcId="{F44EA895-25DD-4524-ABA8-2A3BCDE55832}" destId="{06751208-CB13-483C-9672-38F1D7D11815}" srcOrd="0" destOrd="0" parTransId="{E193588C-5A77-4C4A-9A32-8ADE0E24B476}" sibTransId="{BFBA2505-F5B3-4D3F-86F7-0B1046F9DBE4}"/>
    <dgm:cxn modelId="{476577E1-68AC-40DD-BB97-E41217E9AC15}" srcId="{DD84F467-3AAA-45E7-BAAC-FEDCBCC5E218}" destId="{F44EA895-25DD-4524-ABA8-2A3BCDE55832}" srcOrd="0" destOrd="0" parTransId="{6FC57F26-463F-43B5-8533-D4F5F13A068B}" sibTransId="{A389FF9C-75CA-4BDE-B14D-26BBB2647EFF}"/>
    <dgm:cxn modelId="{765AD7E3-8377-41BB-B936-A6E10E447FEE}" type="presParOf" srcId="{30824BF2-AA41-4860-89C2-AE3E9B759B27}" destId="{C583DEC0-E5DA-4606-941B-CA5B715B755D}" srcOrd="0" destOrd="0" presId="urn:microsoft.com/office/officeart/2005/8/layout/vList2"/>
    <dgm:cxn modelId="{3465A6ED-95CB-44C6-A031-E3C25D0473A2}" type="presParOf" srcId="{30824BF2-AA41-4860-89C2-AE3E9B759B27}" destId="{184A8B76-FADC-4635-A8AB-86B99F6AB1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05FB1B-4936-4090-9D20-68B21C4422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8D5594-8E80-4BE9-81C6-64828380EB5B}">
      <dgm:prSet custT="1"/>
      <dgm:spPr>
        <a:solidFill>
          <a:srgbClr val="093B60"/>
        </a:solidFill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Personalized career planning</a:t>
          </a:r>
        </a:p>
      </dgm:t>
    </dgm:pt>
    <dgm:pt modelId="{4B94BBE2-191C-4C8A-B297-37DFC076AC7B}" type="parTrans" cxnId="{06C31B9D-2CB7-4836-B1C4-593F3F38247D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55F8C3-08D2-4A46-BAF8-4F049D978C7C}" type="sibTrans" cxnId="{06C31B9D-2CB7-4836-B1C4-593F3F38247D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204DA8-D2C9-4641-88CC-D808F49695FC}">
      <dgm:prSet custT="1"/>
      <dgm:spPr>
        <a:solidFill>
          <a:srgbClr val="093B60"/>
        </a:solidFill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Resume, application &amp; interview help</a:t>
          </a:r>
        </a:p>
      </dgm:t>
    </dgm:pt>
    <dgm:pt modelId="{4116617C-A06B-4532-868A-229A7BE7E54F}" type="parTrans" cxnId="{B13418A8-2D2C-492A-AD2F-1C1FC597C2A1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1A5D46-4132-4AA5-A56C-E9B993B0BDA3}" type="sibTrans" cxnId="{B13418A8-2D2C-492A-AD2F-1C1FC597C2A1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5D25AD-37AC-46ED-A74A-026FE01251EE}">
      <dgm:prSet custT="1"/>
      <dgm:spPr>
        <a:solidFill>
          <a:srgbClr val="093B60"/>
        </a:solidFill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Info on local jobs, training &amp; events</a:t>
          </a:r>
        </a:p>
      </dgm:t>
    </dgm:pt>
    <dgm:pt modelId="{ED91DCE5-3131-4A27-8D56-341F10A6BD70}" type="parTrans" cxnId="{CBADA8B7-3CC0-4006-8B11-A1BEFE3C266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7BA473-B609-4084-9814-F46C3EEC1E8F}" type="sibTrans" cxnId="{CBADA8B7-3CC0-4006-8B11-A1BEFE3C266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017B0D-C1B7-4592-BD91-6645EE477070}">
      <dgm:prSet custT="1"/>
      <dgm:spPr>
        <a:solidFill>
          <a:srgbClr val="093B60"/>
        </a:solidFill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Guidance for veterans, young adults, and more</a:t>
          </a:r>
        </a:p>
      </dgm:t>
    </dgm:pt>
    <dgm:pt modelId="{8B86F448-AFB6-484A-99DE-8026A563B96B}" type="parTrans" cxnId="{5C984B9A-D3C4-43AE-B42F-FA9FA0711BFF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F062D8-3AC0-4FDE-9732-A9B50CB4135D}" type="sibTrans" cxnId="{5C984B9A-D3C4-43AE-B42F-FA9FA0711BFF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E8D7BC-06FF-4D13-B017-758BE5994BB0}" type="pres">
      <dgm:prSet presAssocID="{9305FB1B-4936-4090-9D20-68B21C442245}" presName="linear" presStyleCnt="0">
        <dgm:presLayoutVars>
          <dgm:animLvl val="lvl"/>
          <dgm:resizeHandles val="exact"/>
        </dgm:presLayoutVars>
      </dgm:prSet>
      <dgm:spPr/>
    </dgm:pt>
    <dgm:pt modelId="{0E2EADAE-7249-4465-B200-3112280DD8E2}" type="pres">
      <dgm:prSet presAssocID="{3D8D5594-8E80-4BE9-81C6-64828380EB5B}" presName="parentText" presStyleLbl="node1" presStyleIdx="0" presStyleCnt="4" custScaleY="50327">
        <dgm:presLayoutVars>
          <dgm:chMax val="0"/>
          <dgm:bulletEnabled val="1"/>
        </dgm:presLayoutVars>
      </dgm:prSet>
      <dgm:spPr/>
    </dgm:pt>
    <dgm:pt modelId="{92BD7BA0-E7A2-4084-BD80-281E442A5CAB}" type="pres">
      <dgm:prSet presAssocID="{0B55F8C3-08D2-4A46-BAF8-4F049D978C7C}" presName="spacer" presStyleCnt="0"/>
      <dgm:spPr/>
    </dgm:pt>
    <dgm:pt modelId="{BB318681-1465-476D-8F0A-5E6FF55C0CEF}" type="pres">
      <dgm:prSet presAssocID="{E4204DA8-D2C9-4641-88CC-D808F49695FC}" presName="parentText" presStyleLbl="node1" presStyleIdx="1" presStyleCnt="4" custScaleY="51382">
        <dgm:presLayoutVars>
          <dgm:chMax val="0"/>
          <dgm:bulletEnabled val="1"/>
        </dgm:presLayoutVars>
      </dgm:prSet>
      <dgm:spPr/>
    </dgm:pt>
    <dgm:pt modelId="{6E975438-CF36-4B00-A2D9-F12C177BCFCB}" type="pres">
      <dgm:prSet presAssocID="{C61A5D46-4132-4AA5-A56C-E9B993B0BDA3}" presName="spacer" presStyleCnt="0"/>
      <dgm:spPr/>
    </dgm:pt>
    <dgm:pt modelId="{8794D68D-C5AC-4A16-946E-378C30D1F8BC}" type="pres">
      <dgm:prSet presAssocID="{265D25AD-37AC-46ED-A74A-026FE01251EE}" presName="parentText" presStyleLbl="node1" presStyleIdx="2" presStyleCnt="4" custScaleY="48714">
        <dgm:presLayoutVars>
          <dgm:chMax val="0"/>
          <dgm:bulletEnabled val="1"/>
        </dgm:presLayoutVars>
      </dgm:prSet>
      <dgm:spPr/>
    </dgm:pt>
    <dgm:pt modelId="{74E55DF4-D1CA-49EE-AF74-6D46A4116CE1}" type="pres">
      <dgm:prSet presAssocID="{737BA473-B609-4084-9814-F46C3EEC1E8F}" presName="spacer" presStyleCnt="0"/>
      <dgm:spPr/>
    </dgm:pt>
    <dgm:pt modelId="{3E23B5AE-13A0-4652-B9CF-6BC626783EB1}" type="pres">
      <dgm:prSet presAssocID="{BB017B0D-C1B7-4592-BD91-6645EE477070}" presName="parentText" presStyleLbl="node1" presStyleIdx="3" presStyleCnt="4" custScaleY="44804">
        <dgm:presLayoutVars>
          <dgm:chMax val="0"/>
          <dgm:bulletEnabled val="1"/>
        </dgm:presLayoutVars>
      </dgm:prSet>
      <dgm:spPr/>
    </dgm:pt>
  </dgm:ptLst>
  <dgm:cxnLst>
    <dgm:cxn modelId="{D12EB600-C046-4A9B-AE93-84200B3B4FC6}" type="presOf" srcId="{BB017B0D-C1B7-4592-BD91-6645EE477070}" destId="{3E23B5AE-13A0-4652-B9CF-6BC626783EB1}" srcOrd="0" destOrd="0" presId="urn:microsoft.com/office/officeart/2005/8/layout/vList2"/>
    <dgm:cxn modelId="{44E0ED01-C2B4-423A-9A74-E15C9DC936B6}" type="presOf" srcId="{265D25AD-37AC-46ED-A74A-026FE01251EE}" destId="{8794D68D-C5AC-4A16-946E-378C30D1F8BC}" srcOrd="0" destOrd="0" presId="urn:microsoft.com/office/officeart/2005/8/layout/vList2"/>
    <dgm:cxn modelId="{DB4B9538-3522-40BE-B767-197DF130864F}" type="presOf" srcId="{3D8D5594-8E80-4BE9-81C6-64828380EB5B}" destId="{0E2EADAE-7249-4465-B200-3112280DD8E2}" srcOrd="0" destOrd="0" presId="urn:microsoft.com/office/officeart/2005/8/layout/vList2"/>
    <dgm:cxn modelId="{63176882-E80C-448D-8EF7-FA106B76798C}" type="presOf" srcId="{E4204DA8-D2C9-4641-88CC-D808F49695FC}" destId="{BB318681-1465-476D-8F0A-5E6FF55C0CEF}" srcOrd="0" destOrd="0" presId="urn:microsoft.com/office/officeart/2005/8/layout/vList2"/>
    <dgm:cxn modelId="{5C984B9A-D3C4-43AE-B42F-FA9FA0711BFF}" srcId="{9305FB1B-4936-4090-9D20-68B21C442245}" destId="{BB017B0D-C1B7-4592-BD91-6645EE477070}" srcOrd="3" destOrd="0" parTransId="{8B86F448-AFB6-484A-99DE-8026A563B96B}" sibTransId="{7AF062D8-3AC0-4FDE-9732-A9B50CB4135D}"/>
    <dgm:cxn modelId="{06C31B9D-2CB7-4836-B1C4-593F3F38247D}" srcId="{9305FB1B-4936-4090-9D20-68B21C442245}" destId="{3D8D5594-8E80-4BE9-81C6-64828380EB5B}" srcOrd="0" destOrd="0" parTransId="{4B94BBE2-191C-4C8A-B297-37DFC076AC7B}" sibTransId="{0B55F8C3-08D2-4A46-BAF8-4F049D978C7C}"/>
    <dgm:cxn modelId="{B13418A8-2D2C-492A-AD2F-1C1FC597C2A1}" srcId="{9305FB1B-4936-4090-9D20-68B21C442245}" destId="{E4204DA8-D2C9-4641-88CC-D808F49695FC}" srcOrd="1" destOrd="0" parTransId="{4116617C-A06B-4532-868A-229A7BE7E54F}" sibTransId="{C61A5D46-4132-4AA5-A56C-E9B993B0BDA3}"/>
    <dgm:cxn modelId="{CBADA8B7-3CC0-4006-8B11-A1BEFE3C2668}" srcId="{9305FB1B-4936-4090-9D20-68B21C442245}" destId="{265D25AD-37AC-46ED-A74A-026FE01251EE}" srcOrd="2" destOrd="0" parTransId="{ED91DCE5-3131-4A27-8D56-341F10A6BD70}" sibTransId="{737BA473-B609-4084-9814-F46C3EEC1E8F}"/>
    <dgm:cxn modelId="{E2F0D4E5-83EF-486A-A084-11BD97BBD9BD}" type="presOf" srcId="{9305FB1B-4936-4090-9D20-68B21C442245}" destId="{7DE8D7BC-06FF-4D13-B017-758BE5994BB0}" srcOrd="0" destOrd="0" presId="urn:microsoft.com/office/officeart/2005/8/layout/vList2"/>
    <dgm:cxn modelId="{2D5EA1AA-24DB-452A-91FF-ED2B52C0FB35}" type="presParOf" srcId="{7DE8D7BC-06FF-4D13-B017-758BE5994BB0}" destId="{0E2EADAE-7249-4465-B200-3112280DD8E2}" srcOrd="0" destOrd="0" presId="urn:microsoft.com/office/officeart/2005/8/layout/vList2"/>
    <dgm:cxn modelId="{650C23B6-68AA-47A7-8F5E-E9ABD4505420}" type="presParOf" srcId="{7DE8D7BC-06FF-4D13-B017-758BE5994BB0}" destId="{92BD7BA0-E7A2-4084-BD80-281E442A5CAB}" srcOrd="1" destOrd="0" presId="urn:microsoft.com/office/officeart/2005/8/layout/vList2"/>
    <dgm:cxn modelId="{58A1CF62-A7D0-4A76-BCFC-2FA6E8D756AC}" type="presParOf" srcId="{7DE8D7BC-06FF-4D13-B017-758BE5994BB0}" destId="{BB318681-1465-476D-8F0A-5E6FF55C0CEF}" srcOrd="2" destOrd="0" presId="urn:microsoft.com/office/officeart/2005/8/layout/vList2"/>
    <dgm:cxn modelId="{4CAB7B3C-DD7B-4BD8-AFC2-85BAA4F5DE8C}" type="presParOf" srcId="{7DE8D7BC-06FF-4D13-B017-758BE5994BB0}" destId="{6E975438-CF36-4B00-A2D9-F12C177BCFCB}" srcOrd="3" destOrd="0" presId="urn:microsoft.com/office/officeart/2005/8/layout/vList2"/>
    <dgm:cxn modelId="{04419FAF-8DF7-49E0-AEEB-7A1214376D4D}" type="presParOf" srcId="{7DE8D7BC-06FF-4D13-B017-758BE5994BB0}" destId="{8794D68D-C5AC-4A16-946E-378C30D1F8BC}" srcOrd="4" destOrd="0" presId="urn:microsoft.com/office/officeart/2005/8/layout/vList2"/>
    <dgm:cxn modelId="{0975A57E-08C8-47E5-B141-0E1E171C41E9}" type="presParOf" srcId="{7DE8D7BC-06FF-4D13-B017-758BE5994BB0}" destId="{74E55DF4-D1CA-49EE-AF74-6D46A4116CE1}" srcOrd="5" destOrd="0" presId="urn:microsoft.com/office/officeart/2005/8/layout/vList2"/>
    <dgm:cxn modelId="{EF5D3619-0F24-477D-958F-D031050FD851}" type="presParOf" srcId="{7DE8D7BC-06FF-4D13-B017-758BE5994BB0}" destId="{3E23B5AE-13A0-4652-B9CF-6BC626783EB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05FB1B-4936-4090-9D20-68B21C442245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8D5594-8E80-4BE9-81C6-64828380EB5B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One-on-one support from a trained vocational counselor</a:t>
          </a:r>
        </a:p>
      </dgm:t>
    </dgm:pt>
    <dgm:pt modelId="{4B94BBE2-191C-4C8A-B297-37DFC076AC7B}" type="parTrans" cxnId="{06C31B9D-2CB7-4836-B1C4-593F3F38247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55F8C3-08D2-4A46-BAF8-4F049D978C7C}" type="sibTrans" cxnId="{06C31B9D-2CB7-4836-B1C4-593F3F38247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4B7621-79E7-4B2D-A191-B6CF9A66B0B2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Help with skills, training, and job placement</a:t>
          </a:r>
        </a:p>
      </dgm:t>
    </dgm:pt>
    <dgm:pt modelId="{4A9D8A92-95BF-4A45-B304-BB25DCCA0C4D}" type="parTrans" cxnId="{0484ED63-6009-4927-A4BF-ACB5501C2E20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92F1A5-DA62-4DCB-9446-FE57D0E0F8D1}" type="sibTrans" cxnId="{0484ED63-6009-4927-A4BF-ACB5501C2E20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CD118A-161F-43A5-A778-5473C39E7864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Services for physical, mental, or sensory disabilities</a:t>
          </a:r>
        </a:p>
      </dgm:t>
    </dgm:pt>
    <dgm:pt modelId="{BCC32E29-0BE8-4920-82C5-661890D1B783}" type="parTrans" cxnId="{6041D00D-5A8E-46A2-AE42-813436678F90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85088B-BC4B-48C2-B6B1-5F9AEDB98904}" type="sibTrans" cxnId="{6041D00D-5A8E-46A2-AE42-813436678F90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3EDD63-56A7-4EDF-A666-6A021D17BEE6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Support that continues after you start working</a:t>
          </a:r>
        </a:p>
      </dgm:t>
    </dgm:pt>
    <dgm:pt modelId="{EFA62DE9-70CD-4603-9C0C-E096B6563E6C}" type="parTrans" cxnId="{AA4B4F49-7429-40F4-B20A-3C81EB26E5C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C8B321-9F72-4FD0-885D-CFA160A13661}" type="sibTrans" cxnId="{AA4B4F49-7429-40F4-B20A-3C81EB26E5C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C2DD66-B3FB-460E-B728-B3A058E2C726}" type="pres">
      <dgm:prSet presAssocID="{9305FB1B-4936-4090-9D20-68B21C442245}" presName="Name0" presStyleCnt="0">
        <dgm:presLayoutVars>
          <dgm:dir/>
          <dgm:animLvl val="lvl"/>
          <dgm:resizeHandles val="exact"/>
        </dgm:presLayoutVars>
      </dgm:prSet>
      <dgm:spPr/>
    </dgm:pt>
    <dgm:pt modelId="{F9B52104-297E-4E24-9E8B-88536CC24439}" type="pres">
      <dgm:prSet presAssocID="{FF3EDD63-56A7-4EDF-A666-6A021D17BEE6}" presName="boxAndChildren" presStyleCnt="0"/>
      <dgm:spPr/>
    </dgm:pt>
    <dgm:pt modelId="{4ACF0061-4123-49A2-A7B4-FA224419E582}" type="pres">
      <dgm:prSet presAssocID="{FF3EDD63-56A7-4EDF-A666-6A021D17BEE6}" presName="parentTextBox" presStyleLbl="node1" presStyleIdx="0" presStyleCnt="4" custScaleY="41973"/>
      <dgm:spPr/>
    </dgm:pt>
    <dgm:pt modelId="{8B3F1555-5010-4A8C-9220-174FE60931E2}" type="pres">
      <dgm:prSet presAssocID="{9A85088B-BC4B-48C2-B6B1-5F9AEDB98904}" presName="sp" presStyleCnt="0"/>
      <dgm:spPr/>
    </dgm:pt>
    <dgm:pt modelId="{D7A1D405-B08C-47B5-9F63-2A6BF1950D2F}" type="pres">
      <dgm:prSet presAssocID="{0ECD118A-161F-43A5-A778-5473C39E7864}" presName="arrowAndChildren" presStyleCnt="0"/>
      <dgm:spPr/>
    </dgm:pt>
    <dgm:pt modelId="{AF0E973E-CE78-44E8-BFBD-6AB9F0EA9955}" type="pres">
      <dgm:prSet presAssocID="{0ECD118A-161F-43A5-A778-5473C39E7864}" presName="parentTextArrow" presStyleLbl="node1" presStyleIdx="1" presStyleCnt="4" custScaleY="41072"/>
      <dgm:spPr/>
    </dgm:pt>
    <dgm:pt modelId="{2C60E546-1E1E-4086-8F38-A1B114A3F179}" type="pres">
      <dgm:prSet presAssocID="{0692F1A5-DA62-4DCB-9446-FE57D0E0F8D1}" presName="sp" presStyleCnt="0"/>
      <dgm:spPr/>
    </dgm:pt>
    <dgm:pt modelId="{3FA7EAB6-C9CE-42ED-8577-AE56729BF73C}" type="pres">
      <dgm:prSet presAssocID="{574B7621-79E7-4B2D-A191-B6CF9A66B0B2}" presName="arrowAndChildren" presStyleCnt="0"/>
      <dgm:spPr/>
    </dgm:pt>
    <dgm:pt modelId="{38471281-2A0E-4216-93CC-24370E2DF1D0}" type="pres">
      <dgm:prSet presAssocID="{574B7621-79E7-4B2D-A191-B6CF9A66B0B2}" presName="parentTextArrow" presStyleLbl="node1" presStyleIdx="2" presStyleCnt="4" custScaleY="39606"/>
      <dgm:spPr/>
    </dgm:pt>
    <dgm:pt modelId="{941D377D-F98A-463E-9B01-E70563FE5C24}" type="pres">
      <dgm:prSet presAssocID="{0B55F8C3-08D2-4A46-BAF8-4F049D978C7C}" presName="sp" presStyleCnt="0"/>
      <dgm:spPr/>
    </dgm:pt>
    <dgm:pt modelId="{98C9C77C-C042-4FE8-B163-1528C17EEEF6}" type="pres">
      <dgm:prSet presAssocID="{3D8D5594-8E80-4BE9-81C6-64828380EB5B}" presName="arrowAndChildren" presStyleCnt="0"/>
      <dgm:spPr/>
    </dgm:pt>
    <dgm:pt modelId="{966020A2-37DE-402E-B1A1-A4BAB3F5E9EE}" type="pres">
      <dgm:prSet presAssocID="{3D8D5594-8E80-4BE9-81C6-64828380EB5B}" presName="parentTextArrow" presStyleLbl="node1" presStyleIdx="3" presStyleCnt="4" custScaleY="40242"/>
      <dgm:spPr/>
    </dgm:pt>
  </dgm:ptLst>
  <dgm:cxnLst>
    <dgm:cxn modelId="{6041D00D-5A8E-46A2-AE42-813436678F90}" srcId="{9305FB1B-4936-4090-9D20-68B21C442245}" destId="{0ECD118A-161F-43A5-A778-5473C39E7864}" srcOrd="2" destOrd="0" parTransId="{BCC32E29-0BE8-4920-82C5-661890D1B783}" sibTransId="{9A85088B-BC4B-48C2-B6B1-5F9AEDB98904}"/>
    <dgm:cxn modelId="{D5F91F16-C854-44F1-9BBD-9F7E44709357}" type="presOf" srcId="{3D8D5594-8E80-4BE9-81C6-64828380EB5B}" destId="{966020A2-37DE-402E-B1A1-A4BAB3F5E9EE}" srcOrd="0" destOrd="0" presId="urn:microsoft.com/office/officeart/2005/8/layout/process4"/>
    <dgm:cxn modelId="{40547E32-E737-4AAB-BCAF-B63A3372D097}" type="presOf" srcId="{9305FB1B-4936-4090-9D20-68B21C442245}" destId="{04C2DD66-B3FB-460E-B728-B3A058E2C726}" srcOrd="0" destOrd="0" presId="urn:microsoft.com/office/officeart/2005/8/layout/process4"/>
    <dgm:cxn modelId="{6268E240-08F0-4D73-821D-DB694E68CAC3}" type="presOf" srcId="{0ECD118A-161F-43A5-A778-5473C39E7864}" destId="{AF0E973E-CE78-44E8-BFBD-6AB9F0EA9955}" srcOrd="0" destOrd="0" presId="urn:microsoft.com/office/officeart/2005/8/layout/process4"/>
    <dgm:cxn modelId="{0484ED63-6009-4927-A4BF-ACB5501C2E20}" srcId="{9305FB1B-4936-4090-9D20-68B21C442245}" destId="{574B7621-79E7-4B2D-A191-B6CF9A66B0B2}" srcOrd="1" destOrd="0" parTransId="{4A9D8A92-95BF-4A45-B304-BB25DCCA0C4D}" sibTransId="{0692F1A5-DA62-4DCB-9446-FE57D0E0F8D1}"/>
    <dgm:cxn modelId="{AA4B4F49-7429-40F4-B20A-3C81EB26E5C7}" srcId="{9305FB1B-4936-4090-9D20-68B21C442245}" destId="{FF3EDD63-56A7-4EDF-A666-6A021D17BEE6}" srcOrd="3" destOrd="0" parTransId="{EFA62DE9-70CD-4603-9C0C-E096B6563E6C}" sibTransId="{A6C8B321-9F72-4FD0-885D-CFA160A13661}"/>
    <dgm:cxn modelId="{7A81787B-764B-47B6-9A81-81F8C0EC9616}" type="presOf" srcId="{FF3EDD63-56A7-4EDF-A666-6A021D17BEE6}" destId="{4ACF0061-4123-49A2-A7B4-FA224419E582}" srcOrd="0" destOrd="0" presId="urn:microsoft.com/office/officeart/2005/8/layout/process4"/>
    <dgm:cxn modelId="{06C31B9D-2CB7-4836-B1C4-593F3F38247D}" srcId="{9305FB1B-4936-4090-9D20-68B21C442245}" destId="{3D8D5594-8E80-4BE9-81C6-64828380EB5B}" srcOrd="0" destOrd="0" parTransId="{4B94BBE2-191C-4C8A-B297-37DFC076AC7B}" sibTransId="{0B55F8C3-08D2-4A46-BAF8-4F049D978C7C}"/>
    <dgm:cxn modelId="{9E1944D6-096A-44BE-B43E-731F675451C0}" type="presOf" srcId="{574B7621-79E7-4B2D-A191-B6CF9A66B0B2}" destId="{38471281-2A0E-4216-93CC-24370E2DF1D0}" srcOrd="0" destOrd="0" presId="urn:microsoft.com/office/officeart/2005/8/layout/process4"/>
    <dgm:cxn modelId="{B3351A99-037A-4DF3-A0A6-45E871956177}" type="presParOf" srcId="{04C2DD66-B3FB-460E-B728-B3A058E2C726}" destId="{F9B52104-297E-4E24-9E8B-88536CC24439}" srcOrd="0" destOrd="0" presId="urn:microsoft.com/office/officeart/2005/8/layout/process4"/>
    <dgm:cxn modelId="{5D60C31D-CC40-4E67-A234-87FFF26345E3}" type="presParOf" srcId="{F9B52104-297E-4E24-9E8B-88536CC24439}" destId="{4ACF0061-4123-49A2-A7B4-FA224419E582}" srcOrd="0" destOrd="0" presId="urn:microsoft.com/office/officeart/2005/8/layout/process4"/>
    <dgm:cxn modelId="{23A130EE-9D20-49FA-AD36-5CBB1D6939A8}" type="presParOf" srcId="{04C2DD66-B3FB-460E-B728-B3A058E2C726}" destId="{8B3F1555-5010-4A8C-9220-174FE60931E2}" srcOrd="1" destOrd="0" presId="urn:microsoft.com/office/officeart/2005/8/layout/process4"/>
    <dgm:cxn modelId="{57C603CC-CB80-4A4D-A41F-B3733DF8FEF2}" type="presParOf" srcId="{04C2DD66-B3FB-460E-B728-B3A058E2C726}" destId="{D7A1D405-B08C-47B5-9F63-2A6BF1950D2F}" srcOrd="2" destOrd="0" presId="urn:microsoft.com/office/officeart/2005/8/layout/process4"/>
    <dgm:cxn modelId="{56F9C891-71F9-435E-8544-CB521AF94BB5}" type="presParOf" srcId="{D7A1D405-B08C-47B5-9F63-2A6BF1950D2F}" destId="{AF0E973E-CE78-44E8-BFBD-6AB9F0EA9955}" srcOrd="0" destOrd="0" presId="urn:microsoft.com/office/officeart/2005/8/layout/process4"/>
    <dgm:cxn modelId="{1E88C12B-DC4C-4FE8-9C85-09EFB19917D6}" type="presParOf" srcId="{04C2DD66-B3FB-460E-B728-B3A058E2C726}" destId="{2C60E546-1E1E-4086-8F38-A1B114A3F179}" srcOrd="3" destOrd="0" presId="urn:microsoft.com/office/officeart/2005/8/layout/process4"/>
    <dgm:cxn modelId="{7BEF458F-5D94-4B0D-A0CE-69B17A847447}" type="presParOf" srcId="{04C2DD66-B3FB-460E-B728-B3A058E2C726}" destId="{3FA7EAB6-C9CE-42ED-8577-AE56729BF73C}" srcOrd="4" destOrd="0" presId="urn:microsoft.com/office/officeart/2005/8/layout/process4"/>
    <dgm:cxn modelId="{6F78273A-8C45-4620-A552-C9FBF4F25056}" type="presParOf" srcId="{3FA7EAB6-C9CE-42ED-8577-AE56729BF73C}" destId="{38471281-2A0E-4216-93CC-24370E2DF1D0}" srcOrd="0" destOrd="0" presId="urn:microsoft.com/office/officeart/2005/8/layout/process4"/>
    <dgm:cxn modelId="{F3BEA09F-9CEB-4C24-9503-56D3BA432628}" type="presParOf" srcId="{04C2DD66-B3FB-460E-B728-B3A058E2C726}" destId="{941D377D-F98A-463E-9B01-E70563FE5C24}" srcOrd="5" destOrd="0" presId="urn:microsoft.com/office/officeart/2005/8/layout/process4"/>
    <dgm:cxn modelId="{BFE4E5AA-E68A-4057-B8F7-74AE2FEEE8E1}" type="presParOf" srcId="{04C2DD66-B3FB-460E-B728-B3A058E2C726}" destId="{98C9C77C-C042-4FE8-B163-1528C17EEEF6}" srcOrd="6" destOrd="0" presId="urn:microsoft.com/office/officeart/2005/8/layout/process4"/>
    <dgm:cxn modelId="{9F47BA9C-14D7-4C17-BFA9-34F984868F06}" type="presParOf" srcId="{98C9C77C-C042-4FE8-B163-1528C17EEEF6}" destId="{966020A2-37DE-402E-B1A1-A4BAB3F5E9E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962A5-EA77-4279-9FFD-BB0C9EBF08A8}">
      <dsp:nvSpPr>
        <dsp:cNvPr id="0" name=""/>
        <dsp:cNvSpPr/>
      </dsp:nvSpPr>
      <dsp:spPr>
        <a:xfrm>
          <a:off x="0" y="11645"/>
          <a:ext cx="64202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8A248-B1A9-46B8-9671-05E0AF916735}">
      <dsp:nvSpPr>
        <dsp:cNvPr id="0" name=""/>
        <dsp:cNvSpPr/>
      </dsp:nvSpPr>
      <dsp:spPr>
        <a:xfrm>
          <a:off x="0" y="537"/>
          <a:ext cx="6420221" cy="817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KCC is the 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framework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front door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to Kentucky’s public workforce system.</a:t>
          </a:r>
        </a:p>
      </dsp:txBody>
      <dsp:txXfrm>
        <a:off x="0" y="537"/>
        <a:ext cx="6420221" cy="817978"/>
      </dsp:txXfrm>
    </dsp:sp>
    <dsp:sp modelId="{A9053BE6-D792-4C7F-96C5-8A79A9168E6C}">
      <dsp:nvSpPr>
        <dsp:cNvPr id="0" name=""/>
        <dsp:cNvSpPr/>
      </dsp:nvSpPr>
      <dsp:spPr>
        <a:xfrm>
          <a:off x="0" y="0"/>
          <a:ext cx="64202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2BC5C-FE46-41E9-BF6D-88A175E6E5D4}">
      <dsp:nvSpPr>
        <dsp:cNvPr id="0" name=""/>
        <dsp:cNvSpPr/>
      </dsp:nvSpPr>
      <dsp:spPr>
        <a:xfrm>
          <a:off x="0" y="818515"/>
          <a:ext cx="6413952" cy="1963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It connects job seekers and employers to programs and services offered by a network of 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partner agencies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0" y="818515"/>
        <a:ext cx="6413952" cy="19637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6CCAF-403D-4B79-AA94-9BAE14D1750F}">
      <dsp:nvSpPr>
        <dsp:cNvPr id="0" name=""/>
        <dsp:cNvSpPr/>
      </dsp:nvSpPr>
      <dsp:spPr>
        <a:xfrm>
          <a:off x="0" y="872200"/>
          <a:ext cx="6348914" cy="2555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2746" tIns="1228852" rIns="49274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Meet employers ready to hire now
Learn about job openings in your area
Interview on the spot — no waiting weeks
Get face time with multiple companies in one place
Prepare with help from a Career Coach before the event</a:t>
          </a:r>
        </a:p>
      </dsp:txBody>
      <dsp:txXfrm>
        <a:off x="0" y="872200"/>
        <a:ext cx="6348914" cy="2555437"/>
      </dsp:txXfrm>
    </dsp:sp>
    <dsp:sp modelId="{3C2F2AF8-81B7-4FA6-AC07-A2C35AC149BA}">
      <dsp:nvSpPr>
        <dsp:cNvPr id="0" name=""/>
        <dsp:cNvSpPr/>
      </dsp:nvSpPr>
      <dsp:spPr>
        <a:xfrm>
          <a:off x="317445" y="1360"/>
          <a:ext cx="4444239" cy="1741680"/>
        </a:xfrm>
        <a:prstGeom prst="roundRect">
          <a:avLst/>
        </a:prstGeom>
        <a:solidFill>
          <a:srgbClr val="093B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982" tIns="0" rIns="167982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Hiring Events and Job Fairs</a:t>
          </a:r>
          <a:endParaRPr lang="en-US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2467" y="86382"/>
        <a:ext cx="4274195" cy="15716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E72A7-54A6-4E91-94CC-7288BE02AF1D}">
      <dsp:nvSpPr>
        <dsp:cNvPr id="0" name=""/>
        <dsp:cNvSpPr/>
      </dsp:nvSpPr>
      <dsp:spPr>
        <a:xfrm>
          <a:off x="-4146704" y="-636356"/>
          <a:ext cx="4941062" cy="4941062"/>
        </a:xfrm>
        <a:prstGeom prst="blockArc">
          <a:avLst>
            <a:gd name="adj1" fmla="val 18900000"/>
            <a:gd name="adj2" fmla="val 2700000"/>
            <a:gd name="adj3" fmla="val 437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00BB01-512B-4F0C-9E36-3C0FA89F9466}">
      <dsp:nvSpPr>
        <dsp:cNvPr id="0" name=""/>
        <dsp:cNvSpPr/>
      </dsp:nvSpPr>
      <dsp:spPr>
        <a:xfrm>
          <a:off x="416209" y="282022"/>
          <a:ext cx="6328437" cy="5643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94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Translate your military experience into a civilian career</a:t>
          </a:r>
        </a:p>
      </dsp:txBody>
      <dsp:txXfrm>
        <a:off x="416209" y="282022"/>
        <a:ext cx="6328437" cy="564338"/>
      </dsp:txXfrm>
    </dsp:sp>
    <dsp:sp modelId="{CEFE2DAE-C409-403E-A15A-7D2A7AB10D0B}">
      <dsp:nvSpPr>
        <dsp:cNvPr id="0" name=""/>
        <dsp:cNvSpPr/>
      </dsp:nvSpPr>
      <dsp:spPr>
        <a:xfrm>
          <a:off x="63497" y="211480"/>
          <a:ext cx="705423" cy="705423"/>
        </a:xfrm>
        <a:prstGeom prst="ellipse">
          <a:avLst/>
        </a:prstGeom>
        <a:solidFill>
          <a:srgbClr val="093B6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39AB1-E768-4E50-9671-E33183CFAAAA}">
      <dsp:nvSpPr>
        <dsp:cNvPr id="0" name=""/>
        <dsp:cNvSpPr/>
      </dsp:nvSpPr>
      <dsp:spPr>
        <a:xfrm>
          <a:off x="739757" y="1128677"/>
          <a:ext cx="6004888" cy="5643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94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Build a powerful resume using your service background</a:t>
          </a:r>
        </a:p>
      </dsp:txBody>
      <dsp:txXfrm>
        <a:off x="739757" y="1128677"/>
        <a:ext cx="6004888" cy="564338"/>
      </dsp:txXfrm>
    </dsp:sp>
    <dsp:sp modelId="{979D21AA-79CA-40D7-A718-7840F38AA964}">
      <dsp:nvSpPr>
        <dsp:cNvPr id="0" name=""/>
        <dsp:cNvSpPr/>
      </dsp:nvSpPr>
      <dsp:spPr>
        <a:xfrm>
          <a:off x="387045" y="1058135"/>
          <a:ext cx="705423" cy="705423"/>
        </a:xfrm>
        <a:prstGeom prst="ellipse">
          <a:avLst/>
        </a:prstGeom>
        <a:solidFill>
          <a:srgbClr val="093B6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011DF-F05B-4CF7-BEF9-60165A9984E8}">
      <dsp:nvSpPr>
        <dsp:cNvPr id="0" name=""/>
        <dsp:cNvSpPr/>
      </dsp:nvSpPr>
      <dsp:spPr>
        <a:xfrm>
          <a:off x="739757" y="1975333"/>
          <a:ext cx="6004888" cy="5643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94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Explore veteran hiring programs and benefits</a:t>
          </a:r>
        </a:p>
      </dsp:txBody>
      <dsp:txXfrm>
        <a:off x="739757" y="1975333"/>
        <a:ext cx="6004888" cy="564338"/>
      </dsp:txXfrm>
    </dsp:sp>
    <dsp:sp modelId="{22F4D040-F2D1-4E8A-8D18-7D82A54C1333}">
      <dsp:nvSpPr>
        <dsp:cNvPr id="0" name=""/>
        <dsp:cNvSpPr/>
      </dsp:nvSpPr>
      <dsp:spPr>
        <a:xfrm>
          <a:off x="387045" y="1904790"/>
          <a:ext cx="705423" cy="705423"/>
        </a:xfrm>
        <a:prstGeom prst="ellipse">
          <a:avLst/>
        </a:prstGeom>
        <a:solidFill>
          <a:srgbClr val="093B6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5351C3-7087-4ADB-8A13-88CC562A2958}">
      <dsp:nvSpPr>
        <dsp:cNvPr id="0" name=""/>
        <dsp:cNvSpPr/>
      </dsp:nvSpPr>
      <dsp:spPr>
        <a:xfrm>
          <a:off x="416209" y="2821988"/>
          <a:ext cx="6328437" cy="5643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94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Attend 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job fairs and hiring events tailored for veterans</a:t>
          </a:r>
        </a:p>
      </dsp:txBody>
      <dsp:txXfrm>
        <a:off x="416209" y="2821988"/>
        <a:ext cx="6328437" cy="564338"/>
      </dsp:txXfrm>
    </dsp:sp>
    <dsp:sp modelId="{2BFBEA8A-C058-4008-9418-48AECA55C62E}">
      <dsp:nvSpPr>
        <dsp:cNvPr id="0" name=""/>
        <dsp:cNvSpPr/>
      </dsp:nvSpPr>
      <dsp:spPr>
        <a:xfrm>
          <a:off x="63497" y="2751445"/>
          <a:ext cx="705423" cy="705423"/>
        </a:xfrm>
        <a:prstGeom prst="ellipse">
          <a:avLst/>
        </a:prstGeom>
        <a:solidFill>
          <a:srgbClr val="093B6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51F6E-0EFE-46E8-8E21-1DEF47F4A05A}">
      <dsp:nvSpPr>
        <dsp:cNvPr id="0" name=""/>
        <dsp:cNvSpPr/>
      </dsp:nvSpPr>
      <dsp:spPr>
        <a:xfrm>
          <a:off x="0" y="0"/>
          <a:ext cx="5862747" cy="2402508"/>
        </a:xfrm>
        <a:prstGeom prst="rect">
          <a:avLst/>
        </a:prstGeom>
        <a:solidFill>
          <a:srgbClr val="093B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Been laid off? Don’t start over alone.</a:t>
          </a:r>
          <a:endParaRPr lang="en-US" sz="4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Find new job opportunities fast
Get help with resume updates and applications
Learn about unemployment insurance and training options
Access hiring events and career workshops</a:t>
          </a:r>
        </a:p>
      </dsp:txBody>
      <dsp:txXfrm>
        <a:off x="0" y="0"/>
        <a:ext cx="5862747" cy="24025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3DEC0-E5DA-4606-941B-CA5B715B755D}">
      <dsp:nvSpPr>
        <dsp:cNvPr id="0" name=""/>
        <dsp:cNvSpPr/>
      </dsp:nvSpPr>
      <dsp:spPr>
        <a:xfrm>
          <a:off x="0" y="452717"/>
          <a:ext cx="5273703" cy="661330"/>
        </a:xfrm>
        <a:prstGeom prst="roundRect">
          <a:avLst/>
        </a:prstGeom>
        <a:solidFill>
          <a:srgbClr val="093B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Let’s make a plan together.</a:t>
          </a:r>
        </a:p>
      </dsp:txBody>
      <dsp:txXfrm>
        <a:off x="32283" y="485000"/>
        <a:ext cx="5209137" cy="596764"/>
      </dsp:txXfrm>
    </dsp:sp>
    <dsp:sp modelId="{184A8B76-FADC-4635-A8AB-86B99F6AB1B3}">
      <dsp:nvSpPr>
        <dsp:cNvPr id="0" name=""/>
        <dsp:cNvSpPr/>
      </dsp:nvSpPr>
      <dsp:spPr>
        <a:xfrm>
          <a:off x="0" y="887879"/>
          <a:ext cx="5273703" cy="2585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44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Find job openings that match your goals
Improve your resume and interview skills
Learn how to stand out in today’s job market
Explore training and upskilling programs</a:t>
          </a:r>
        </a:p>
      </dsp:txBody>
      <dsp:txXfrm>
        <a:off x="0" y="887879"/>
        <a:ext cx="5273703" cy="25854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EADAE-7249-4465-B200-3112280DD8E2}">
      <dsp:nvSpPr>
        <dsp:cNvPr id="0" name=""/>
        <dsp:cNvSpPr/>
      </dsp:nvSpPr>
      <dsp:spPr>
        <a:xfrm>
          <a:off x="0" y="121410"/>
          <a:ext cx="5844225" cy="612378"/>
        </a:xfrm>
        <a:prstGeom prst="roundRect">
          <a:avLst/>
        </a:prstGeom>
        <a:solidFill>
          <a:srgbClr val="093B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Personalized career planning</a:t>
          </a:r>
        </a:p>
      </dsp:txBody>
      <dsp:txXfrm>
        <a:off x="29894" y="151304"/>
        <a:ext cx="5784437" cy="552590"/>
      </dsp:txXfrm>
    </dsp:sp>
    <dsp:sp modelId="{BB318681-1465-476D-8F0A-5E6FF55C0CEF}">
      <dsp:nvSpPr>
        <dsp:cNvPr id="0" name=""/>
        <dsp:cNvSpPr/>
      </dsp:nvSpPr>
      <dsp:spPr>
        <a:xfrm>
          <a:off x="0" y="920989"/>
          <a:ext cx="5844225" cy="625216"/>
        </a:xfrm>
        <a:prstGeom prst="roundRect">
          <a:avLst/>
        </a:prstGeom>
        <a:solidFill>
          <a:srgbClr val="093B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Resume, application &amp; interview help</a:t>
          </a:r>
        </a:p>
      </dsp:txBody>
      <dsp:txXfrm>
        <a:off x="30521" y="951510"/>
        <a:ext cx="5783183" cy="564174"/>
      </dsp:txXfrm>
    </dsp:sp>
    <dsp:sp modelId="{8794D68D-C5AC-4A16-946E-378C30D1F8BC}">
      <dsp:nvSpPr>
        <dsp:cNvPr id="0" name=""/>
        <dsp:cNvSpPr/>
      </dsp:nvSpPr>
      <dsp:spPr>
        <a:xfrm>
          <a:off x="0" y="1733406"/>
          <a:ext cx="5844225" cy="592751"/>
        </a:xfrm>
        <a:prstGeom prst="roundRect">
          <a:avLst/>
        </a:prstGeom>
        <a:solidFill>
          <a:srgbClr val="093B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Info on local jobs, training &amp; events</a:t>
          </a:r>
        </a:p>
      </dsp:txBody>
      <dsp:txXfrm>
        <a:off x="28936" y="1762342"/>
        <a:ext cx="5786353" cy="534879"/>
      </dsp:txXfrm>
    </dsp:sp>
    <dsp:sp modelId="{3E23B5AE-13A0-4652-B9CF-6BC626783EB1}">
      <dsp:nvSpPr>
        <dsp:cNvPr id="0" name=""/>
        <dsp:cNvSpPr/>
      </dsp:nvSpPr>
      <dsp:spPr>
        <a:xfrm>
          <a:off x="0" y="2513357"/>
          <a:ext cx="5844225" cy="545175"/>
        </a:xfrm>
        <a:prstGeom prst="roundRect">
          <a:avLst/>
        </a:prstGeom>
        <a:solidFill>
          <a:srgbClr val="093B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Guidance for veterans, young adults, and more</a:t>
          </a:r>
        </a:p>
      </dsp:txBody>
      <dsp:txXfrm>
        <a:off x="26613" y="2539970"/>
        <a:ext cx="5790999" cy="4919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F0061-4123-49A2-A7B4-FA224419E582}">
      <dsp:nvSpPr>
        <dsp:cNvPr id="0" name=""/>
        <dsp:cNvSpPr/>
      </dsp:nvSpPr>
      <dsp:spPr>
        <a:xfrm>
          <a:off x="0" y="2485070"/>
          <a:ext cx="5705950" cy="5745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Support that continues after you start working</a:t>
          </a:r>
        </a:p>
      </dsp:txBody>
      <dsp:txXfrm>
        <a:off x="0" y="2485070"/>
        <a:ext cx="5705950" cy="574557"/>
      </dsp:txXfrm>
    </dsp:sp>
    <dsp:sp modelId="{AF0E973E-CE78-44E8-BFBD-6AB9F0EA9955}">
      <dsp:nvSpPr>
        <dsp:cNvPr id="0" name=""/>
        <dsp:cNvSpPr/>
      </dsp:nvSpPr>
      <dsp:spPr>
        <a:xfrm rot="10800000">
          <a:off x="0" y="1640904"/>
          <a:ext cx="5705950" cy="86469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Services for physical, mental, or sensory disabilities</a:t>
          </a:r>
        </a:p>
      </dsp:txBody>
      <dsp:txXfrm rot="10800000">
        <a:off x="0" y="1640904"/>
        <a:ext cx="5705950" cy="561855"/>
      </dsp:txXfrm>
    </dsp:sp>
    <dsp:sp modelId="{38471281-2A0E-4216-93CC-24370E2DF1D0}">
      <dsp:nvSpPr>
        <dsp:cNvPr id="0" name=""/>
        <dsp:cNvSpPr/>
      </dsp:nvSpPr>
      <dsp:spPr>
        <a:xfrm rot="10800000">
          <a:off x="0" y="827601"/>
          <a:ext cx="5705950" cy="83383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Help with skills, training, and job placement</a:t>
          </a:r>
        </a:p>
      </dsp:txBody>
      <dsp:txXfrm rot="10800000">
        <a:off x="0" y="827601"/>
        <a:ext cx="5705950" cy="541801"/>
      </dsp:txXfrm>
    </dsp:sp>
    <dsp:sp modelId="{966020A2-37DE-402E-B1A1-A4BAB3F5E9EE}">
      <dsp:nvSpPr>
        <dsp:cNvPr id="0" name=""/>
        <dsp:cNvSpPr/>
      </dsp:nvSpPr>
      <dsp:spPr>
        <a:xfrm rot="10800000">
          <a:off x="0" y="909"/>
          <a:ext cx="5705950" cy="8472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One-on-one support from a trained vocational counselor</a:t>
          </a:r>
        </a:p>
      </dsp:txBody>
      <dsp:txXfrm rot="10800000">
        <a:off x="0" y="909"/>
        <a:ext cx="5705950" cy="550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A79B278-0E27-4CD5-95CB-4EED076CE234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AABA71E-DCB1-4183-92CB-0A34E56748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291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FA5CB-CD98-4D2F-BF7B-5B1093F92B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FA5CB-CD98-4D2F-BF7B-5B1093F92B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1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FA5CB-CD98-4D2F-BF7B-5B1093F92B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9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FA5CB-CD98-4D2F-BF7B-5B1093F92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117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FA5CB-CD98-4D2F-BF7B-5B1093F92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5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6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2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6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7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1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0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8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5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2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0DC85-7F16-4E33-ADED-B516396CAB5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8A79B-721A-4067-9246-AC80F97E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6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cc.ky.gov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cc.ky.gov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8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9.png"/><Relationship Id="rId5" Type="http://schemas.openxmlformats.org/officeDocument/2006/relationships/image" Target="../media/image57.png"/><Relationship Id="rId10" Type="http://schemas.openxmlformats.org/officeDocument/2006/relationships/image" Target="../media/image8.png"/><Relationship Id="rId4" Type="http://schemas.openxmlformats.org/officeDocument/2006/relationships/image" Target="../media/image56.svg"/><Relationship Id="rId9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cc.ky.gov/Pages/Locations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3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5" name="Rectangle 4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FF0B04-E695-4937-C83A-5D9FA5CAC957}"/>
              </a:ext>
            </a:extLst>
          </p:cNvPr>
          <p:cNvSpPr txBox="1"/>
          <p:nvPr/>
        </p:nvSpPr>
        <p:spPr>
          <a:xfrm>
            <a:off x="185803" y="483422"/>
            <a:ext cx="9859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Laid Off? We’ve Got Your Back.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C0C5163-7AE6-45CC-7776-62DF6C9F5E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237250"/>
              </p:ext>
            </p:extLst>
          </p:nvPr>
        </p:nvGraphicFramePr>
        <p:xfrm>
          <a:off x="5346353" y="1742097"/>
          <a:ext cx="5862747" cy="2407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 descr="Person sitting in office">
            <a:extLst>
              <a:ext uri="{FF2B5EF4-FFF2-40B4-BE49-F238E27FC236}">
                <a16:creationId xmlns:a16="http://schemas.microsoft.com/office/drawing/2014/main" id="{6605F967-043C-EADC-0F8F-AF48C93CC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366" y="1429031"/>
            <a:ext cx="4250602" cy="2832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D75EFA-7320-4889-062E-70FB0FB3CB64}"/>
              </a:ext>
            </a:extLst>
          </p:cNvPr>
          <p:cNvSpPr txBox="1"/>
          <p:nvPr/>
        </p:nvSpPr>
        <p:spPr>
          <a:xfrm>
            <a:off x="690366" y="4784249"/>
            <a:ext cx="110443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Career Coach can guide you through every step.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Visit kcc.ky.gov or ask at the front desk to connect.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DF59D-8F17-B581-A5FF-68F423501B01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ECF220-E6CB-184D-7B26-A21644F8F23B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AI-generated content may be incorrect.">
            <a:extLst>
              <a:ext uri="{FF2B5EF4-FFF2-40B4-BE49-F238E27FC236}">
                <a16:creationId xmlns:a16="http://schemas.microsoft.com/office/drawing/2014/main" id="{5B7286E6-D0AD-E7EE-541E-C27F74809C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EC4E67-ABDE-9BD7-8909-B1F3D8C6E0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6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5" name="Rectangle 4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FF0B04-E695-4937-C83A-5D9FA5CAC957}"/>
              </a:ext>
            </a:extLst>
          </p:cNvPr>
          <p:cNvSpPr txBox="1"/>
          <p:nvPr/>
        </p:nvSpPr>
        <p:spPr>
          <a:xfrm>
            <a:off x="185803" y="483422"/>
            <a:ext cx="1187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a Job? Start with the Career Center.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C0C5163-7AE6-45CC-7776-62DF6C9F5E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112893"/>
              </p:ext>
            </p:extLst>
          </p:nvPr>
        </p:nvGraphicFramePr>
        <p:xfrm>
          <a:off x="466250" y="1463265"/>
          <a:ext cx="5273703" cy="5000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8D75EFA-7320-4889-062E-70FB0FB3CB64}"/>
              </a:ext>
            </a:extLst>
          </p:cNvPr>
          <p:cNvSpPr txBox="1"/>
          <p:nvPr/>
        </p:nvSpPr>
        <p:spPr>
          <a:xfrm>
            <a:off x="573826" y="5259409"/>
            <a:ext cx="11044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Career Coaches are here to help — at no cost to you.</a:t>
            </a:r>
          </a:p>
        </p:txBody>
      </p:sp>
      <p:pic>
        <p:nvPicPr>
          <p:cNvPr id="13" name="Picture 12" descr="Men shaking hands in office">
            <a:extLst>
              <a:ext uri="{FF2B5EF4-FFF2-40B4-BE49-F238E27FC236}">
                <a16:creationId xmlns:a16="http://schemas.microsoft.com/office/drawing/2014/main" id="{83743FCB-0F9A-2335-C050-6B8A4C6949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1281" y="1304758"/>
            <a:ext cx="5530861" cy="36946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BBEDB8-4C79-7401-7C9A-BA8863B52F59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ED15CA-74F9-8890-81E7-4F5D3830AE71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AI-generated content may be incorrect.">
            <a:extLst>
              <a:ext uri="{FF2B5EF4-FFF2-40B4-BE49-F238E27FC236}">
                <a16:creationId xmlns:a16="http://schemas.microsoft.com/office/drawing/2014/main" id="{F7DD6C38-1AA2-18ED-0F6D-C6D5A6768F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E3EA2C-6CD8-F460-2CD0-E78C6CEDEF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86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5" name="Rectangle 4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FF0B04-E695-4937-C83A-5D9FA5CAC957}"/>
              </a:ext>
            </a:extLst>
          </p:cNvPr>
          <p:cNvSpPr txBox="1"/>
          <p:nvPr/>
        </p:nvSpPr>
        <p:spPr>
          <a:xfrm>
            <a:off x="185802" y="483422"/>
            <a:ext cx="1119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a Career Coach Help You With?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277BA4-5FD0-4C0D-3EFD-1893FDD4D5BB}"/>
              </a:ext>
            </a:extLst>
          </p:cNvPr>
          <p:cNvSpPr/>
          <p:nvPr/>
        </p:nvSpPr>
        <p:spPr>
          <a:xfrm>
            <a:off x="185802" y="1031661"/>
            <a:ext cx="8904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sure what’s next? Ask a Career Coach.</a:t>
            </a:r>
          </a:p>
        </p:txBody>
      </p:sp>
      <p:pic>
        <p:nvPicPr>
          <p:cNvPr id="10" name="Picture 9" descr="People discussing diagrams in office setting">
            <a:extLst>
              <a:ext uri="{FF2B5EF4-FFF2-40B4-BE49-F238E27FC236}">
                <a16:creationId xmlns:a16="http://schemas.microsoft.com/office/drawing/2014/main" id="{6605F967-043C-EADC-0F8F-AF48C93CC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172" y="1788670"/>
            <a:ext cx="4364494" cy="2912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D75EFA-7320-4889-062E-70FB0FB3CB64}"/>
              </a:ext>
            </a:extLst>
          </p:cNvPr>
          <p:cNvSpPr txBox="1"/>
          <p:nvPr/>
        </p:nvSpPr>
        <p:spPr>
          <a:xfrm>
            <a:off x="573826" y="5109148"/>
            <a:ext cx="11044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Career Coaches help you break down barriers and create a plan.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2136F-A1D8-1EC5-0D3E-1A0560F3BC09}"/>
              </a:ext>
            </a:extLst>
          </p:cNvPr>
          <p:cNvSpPr txBox="1"/>
          <p:nvPr/>
        </p:nvSpPr>
        <p:spPr>
          <a:xfrm>
            <a:off x="5495365" y="1692641"/>
            <a:ext cx="6696635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Struggling to land interviews?
Don’t know what jobs fit your skills?
Overwhelmed by applications and paperwork?
Wondering about training or certifications?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430D1-02D2-80CB-E044-99D1513BF7D3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4F73E0-D3B2-924B-0498-999C8D9914C3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&#10;&#10;AI-generated content may be incorrect.">
            <a:extLst>
              <a:ext uri="{FF2B5EF4-FFF2-40B4-BE49-F238E27FC236}">
                <a16:creationId xmlns:a16="http://schemas.microsoft.com/office/drawing/2014/main" id="{8E40C674-D2B3-156A-A482-97C84E7BD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ACE8ED-A02E-C3C8-001A-73ACB4FF39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37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5" name="Rectangle 4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FF0B04-E695-4937-C83A-5D9FA5CAC957}"/>
              </a:ext>
            </a:extLst>
          </p:cNvPr>
          <p:cNvSpPr txBox="1"/>
          <p:nvPr/>
        </p:nvSpPr>
        <p:spPr>
          <a:xfrm>
            <a:off x="185802" y="483422"/>
            <a:ext cx="1119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Your Career Coach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277BA4-5FD0-4C0D-3EFD-1893FDD4D5BB}"/>
              </a:ext>
            </a:extLst>
          </p:cNvPr>
          <p:cNvSpPr/>
          <p:nvPr/>
        </p:nvSpPr>
        <p:spPr>
          <a:xfrm>
            <a:off x="185802" y="1031661"/>
            <a:ext cx="8904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people. Real support. Real results.</a:t>
            </a:r>
          </a:p>
        </p:txBody>
      </p:sp>
      <p:pic>
        <p:nvPicPr>
          <p:cNvPr id="10" name="Picture 9" descr="Two women, one in glasses and blazer, talking in business office">
            <a:extLst>
              <a:ext uri="{FF2B5EF4-FFF2-40B4-BE49-F238E27FC236}">
                <a16:creationId xmlns:a16="http://schemas.microsoft.com/office/drawing/2014/main" id="{6605F967-043C-EADC-0F8F-AF48C93CC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638" y="917434"/>
            <a:ext cx="4283889" cy="401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D75EFA-7320-4889-062E-70FB0FB3CB64}"/>
              </a:ext>
            </a:extLst>
          </p:cNvPr>
          <p:cNvSpPr txBox="1"/>
          <p:nvPr/>
        </p:nvSpPr>
        <p:spPr>
          <a:xfrm>
            <a:off x="484179" y="5268591"/>
            <a:ext cx="11044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Connect today — just ask to speak with a Career Coach.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C96222-5946-5580-DE15-BD081BB30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5294"/>
              </p:ext>
            </p:extLst>
          </p:nvPr>
        </p:nvGraphicFramePr>
        <p:xfrm>
          <a:off x="573826" y="1739547"/>
          <a:ext cx="5844225" cy="317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00AD4A4-E379-270E-2072-4FC62443A7AC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FB748-F899-284F-0C46-69B48C34304F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&#10;&#10;AI-generated content may be incorrect.">
            <a:extLst>
              <a:ext uri="{FF2B5EF4-FFF2-40B4-BE49-F238E27FC236}">
                <a16:creationId xmlns:a16="http://schemas.microsoft.com/office/drawing/2014/main" id="{5676F04F-E56F-63CC-E412-45213F3411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3025DE-2783-5D8E-021D-51893C3B38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96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82326" y="2463848"/>
            <a:ext cx="5618521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Earn Your GED. Learn English. Get Job-Ready.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730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Free adult education in all 120 Kentucky counties</a:t>
            </a:r>
          </a:p>
          <a:p>
            <a:pPr marL="285750" indent="-1730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GED® prep</a:t>
            </a:r>
          </a:p>
          <a:p>
            <a:pPr marL="285750" indent="-1730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ESL classes &amp; college readiness</a:t>
            </a:r>
          </a:p>
          <a:p>
            <a:pPr marL="285750" indent="-1730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Family literacy &amp; job-focused training</a:t>
            </a:r>
          </a:p>
          <a:p>
            <a:pPr marL="285750" indent="-1730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Learn at your pace, in your community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Visit your local Kentucky Adult Education center today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— take the first step to a better future.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56851" y="4943015"/>
            <a:ext cx="13464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ME</a:t>
            </a:r>
          </a:p>
          <a:p>
            <a:pPr algn="ctr"/>
            <a:endParaRPr lang="en-US" sz="1050" dirty="0">
              <a:solidFill>
                <a:srgbClr val="093B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50" dirty="0">
              <a:solidFill>
                <a:srgbClr val="093B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50" dirty="0">
              <a:solidFill>
                <a:srgbClr val="093B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6" r="5178"/>
          <a:stretch/>
        </p:blipFill>
        <p:spPr>
          <a:xfrm>
            <a:off x="290674" y="636754"/>
            <a:ext cx="5258479" cy="5108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385" y="609132"/>
            <a:ext cx="2652849" cy="1298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548" y="5154019"/>
            <a:ext cx="470544" cy="470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B6BE5E-B83F-576C-B5B3-A71E00881E7B}"/>
              </a:ext>
            </a:extLst>
          </p:cNvPr>
          <p:cNvSpPr txBox="1"/>
          <p:nvPr/>
        </p:nvSpPr>
        <p:spPr>
          <a:xfrm>
            <a:off x="5844620" y="1898928"/>
            <a:ext cx="5998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Your Journey Starts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750A71-2F9B-DE3E-D875-16558F474590}"/>
              </a:ext>
            </a:extLst>
          </p:cNvPr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57DAFA-0F23-CE47-23E1-D7FE5F9AC8EA}"/>
                </a:ext>
              </a:extLst>
            </p:cNvPr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84A1CE-379E-8141-A9E9-11A18A72F17F}"/>
                </a:ext>
              </a:extLst>
            </p:cNvPr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0BAF1CF-B0F8-998F-CABA-C56517D66873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49EBF8-720B-6F7A-EA59-8CBFAEA0EF04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AI-generated content may be incorrect.">
            <a:extLst>
              <a:ext uri="{FF2B5EF4-FFF2-40B4-BE49-F238E27FC236}">
                <a16:creationId xmlns:a16="http://schemas.microsoft.com/office/drawing/2014/main" id="{01AB9DDC-D195-D75B-1299-3493C017E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61E49C-DFB9-79FE-8C04-C070BE7C72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6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ults writing and consulting textbook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r="15691"/>
          <a:stretch/>
        </p:blipFill>
        <p:spPr>
          <a:xfrm>
            <a:off x="6909847" y="779992"/>
            <a:ext cx="4748701" cy="46130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410" y="2422851"/>
            <a:ext cx="63569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From training to college prep — we’ve got your back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Workforce certifications &amp; job training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Transition support to college or career programs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English as a Second Language (ESL) &amp; family literacy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Programs for reentry &amp; second chances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Visit your local Kentucky Adult Education center today — take the first step to a better future.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125" y="614103"/>
            <a:ext cx="2590566" cy="1267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B6BE5E-B83F-576C-B5B3-A71E00881E7B}"/>
              </a:ext>
            </a:extLst>
          </p:cNvPr>
          <p:cNvSpPr txBox="1"/>
          <p:nvPr/>
        </p:nvSpPr>
        <p:spPr>
          <a:xfrm>
            <a:off x="304625" y="1927798"/>
            <a:ext cx="6161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Build Skills That Work for You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A21A6B-C93C-4A32-90B1-AFD5DD074318}"/>
              </a:ext>
            </a:extLst>
          </p:cNvPr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83EBCC-1638-A6A5-826F-F9B93FC602CD}"/>
                </a:ext>
              </a:extLst>
            </p:cNvPr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BCC817-F23C-60B8-8150-5E4D9A28B594}"/>
                </a:ext>
              </a:extLst>
            </p:cNvPr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EBFE7B0-1F57-D4E3-C835-FB32863A4A74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CAC462-EB68-2B2A-0E40-638DE2A2C09B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84BD4E2C-7EE5-9822-7ADF-58F63EA27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31094-2289-0EE2-F5B9-78013FF7D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0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ends hugging in gradua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t="29425" r="15687" b="12348"/>
          <a:stretch/>
        </p:blipFill>
        <p:spPr>
          <a:xfrm>
            <a:off x="0" y="257175"/>
            <a:ext cx="12192000" cy="6234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48986" y="3099951"/>
            <a:ext cx="451434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Boost Your Skills — Open Career Doors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Visit your local Kentucky Adult Education center today — take the first step to a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better future.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986" y="547003"/>
            <a:ext cx="3814763" cy="1866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B6BE5E-B83F-576C-B5B3-A71E00881E7B}"/>
              </a:ext>
            </a:extLst>
          </p:cNvPr>
          <p:cNvSpPr txBox="1"/>
          <p:nvPr/>
        </p:nvSpPr>
        <p:spPr>
          <a:xfrm>
            <a:off x="7465571" y="2476697"/>
            <a:ext cx="6161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Real Skills. Real Results.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C358F-1569-C056-2C71-50C745A82738}"/>
              </a:ext>
            </a:extLst>
          </p:cNvPr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25C03A-6B91-7EA8-E9F8-FE36EF4FFD11}"/>
                </a:ext>
              </a:extLst>
            </p:cNvPr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508678-CDA2-AD59-1BF2-661914EC3DBE}"/>
                </a:ext>
              </a:extLst>
            </p:cNvPr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1AD5DDC-71E6-0D16-85D5-503526B2EA01}"/>
              </a:ext>
            </a:extLst>
          </p:cNvPr>
          <p:cNvSpPr/>
          <p:nvPr/>
        </p:nvSpPr>
        <p:spPr>
          <a:xfrm>
            <a:off x="9199924" y="4704640"/>
            <a:ext cx="1346430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ME</a:t>
            </a:r>
          </a:p>
          <a:p>
            <a:pPr algn="ctr"/>
            <a:endParaRPr lang="en-US" sz="1050" dirty="0">
              <a:solidFill>
                <a:srgbClr val="093B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50" dirty="0">
              <a:solidFill>
                <a:srgbClr val="093B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50" dirty="0">
              <a:solidFill>
                <a:srgbClr val="093B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C26947-DA12-29AB-DD0D-E2CD171D3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867" y="4923679"/>
            <a:ext cx="470544" cy="470544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1E0564-E2AE-ED55-EAFD-F4749820BDF0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4EE5FE-2471-8D22-DFE2-42C485171E77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AI-generated content may be incorrect.">
            <a:extLst>
              <a:ext uri="{FF2B5EF4-FFF2-40B4-BE49-F238E27FC236}">
                <a16:creationId xmlns:a16="http://schemas.microsoft.com/office/drawing/2014/main" id="{716CC601-AAC1-998B-75E5-EAD44590C1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CD0355-A266-F0B2-5108-F227150465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99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10" y="3977671"/>
            <a:ext cx="2890619" cy="17353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17197" y="1794857"/>
            <a:ext cx="619753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Kentucky Career Center can help you with job searches, resume and cover letter assistance, job fairs and hiring events, and military veteran employment services.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Visit kcc.ky.gov to get started.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2" y="1395504"/>
            <a:ext cx="5339558" cy="37376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3BB4F9-609B-F195-7A51-F3ECA5EBFE26}"/>
              </a:ext>
            </a:extLst>
          </p:cNvPr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5FFB8C0-022B-F978-A584-39A983F9BF8D}"/>
                </a:ext>
              </a:extLst>
            </p:cNvPr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88A44CE-E839-6B7C-AB31-B0130A8B9DCE}"/>
                </a:ext>
              </a:extLst>
            </p:cNvPr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885A3D7-F008-B0B9-A837-F43975E598C6}"/>
              </a:ext>
            </a:extLst>
          </p:cNvPr>
          <p:cNvSpPr/>
          <p:nvPr/>
        </p:nvSpPr>
        <p:spPr>
          <a:xfrm>
            <a:off x="0" y="5958597"/>
            <a:ext cx="12192000" cy="883412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BBB61D-D963-4617-1E03-AD30FE145608}"/>
              </a:ext>
            </a:extLst>
          </p:cNvPr>
          <p:cNvSpPr/>
          <p:nvPr/>
        </p:nvSpPr>
        <p:spPr>
          <a:xfrm>
            <a:off x="0" y="5866794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33FADB-B596-F31F-E51C-BEB9C7EDD1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852F06-55AD-02EC-01F1-5906A3CC2F68}"/>
              </a:ext>
            </a:extLst>
          </p:cNvPr>
          <p:cNvSpPr txBox="1"/>
          <p:nvPr/>
        </p:nvSpPr>
        <p:spPr>
          <a:xfrm>
            <a:off x="185802" y="483422"/>
            <a:ext cx="1119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Recently Laid off?  Looking for a New Job?</a:t>
            </a:r>
          </a:p>
        </p:txBody>
      </p:sp>
    </p:spTree>
    <p:extLst>
      <p:ext uri="{BB962C8B-B14F-4D97-AF65-F5344CB8AC3E}">
        <p14:creationId xmlns:p14="http://schemas.microsoft.com/office/powerpoint/2010/main" val="2389344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035125" y="278538"/>
            <a:ext cx="10121750" cy="912309"/>
          </a:xfrm>
          <a:prstGeom prst="round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47" y="1005840"/>
            <a:ext cx="7802717" cy="54765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7720" y="6030340"/>
            <a:ext cx="1732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QR CODE</a:t>
            </a:r>
          </a:p>
          <a:p>
            <a:pPr algn="ctr"/>
            <a:r>
              <a:rPr lang="en-US" sz="14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2137" y="375628"/>
            <a:ext cx="10044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Your GED® for FREE in Kentucky!!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92" y="5863325"/>
            <a:ext cx="857250" cy="857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4" y="5908855"/>
            <a:ext cx="1498827" cy="844358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AE5B2A33-F85B-7A42-B291-931F8CF20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81" y="1460198"/>
            <a:ext cx="6517093" cy="198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What’s covered: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✅ Your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first test in each subject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✅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free retakes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per subject (in person)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✅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free retake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per subject (online)*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While funding lasts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48FFBCE-2879-7FCF-90BC-D7D124953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82" y="3337533"/>
            <a:ext cx="554510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Step 1: Take the Free GED Ready® Practice Test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Available at any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Kentucky Adult Education Center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CA6EAC9-1439-0BF0-2E07-71D0DCB49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99" y="4051402"/>
            <a:ext cx="31726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Step 2: Schedule Your Test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4298DB-E07C-9239-8965-F3820F6131A8}"/>
              </a:ext>
            </a:extLst>
          </p:cNvPr>
          <p:cNvSpPr txBox="1"/>
          <p:nvPr/>
        </p:nvSpPr>
        <p:spPr>
          <a:xfrm>
            <a:off x="125970" y="4931045"/>
            <a:ext cx="58035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Find your local KY Adult Education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center to get started!</a:t>
            </a:r>
          </a:p>
        </p:txBody>
      </p:sp>
    </p:spTree>
    <p:extLst>
      <p:ext uri="{BB962C8B-B14F-4D97-AF65-F5344CB8AC3E}">
        <p14:creationId xmlns:p14="http://schemas.microsoft.com/office/powerpoint/2010/main" val="3290471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76104" y="4474511"/>
            <a:ext cx="158931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3B60"/>
                </a:solidFill>
                <a:latin typeface="Arial" panose="020B0604020202020204" pitchFamily="34" charset="0"/>
              </a:rPr>
              <a:t>SCAN ME</a:t>
            </a:r>
          </a:p>
          <a:p>
            <a:pPr algn="ctr"/>
            <a:endParaRPr lang="en-US" sz="1600" dirty="0">
              <a:solidFill>
                <a:srgbClr val="093B60"/>
              </a:solidFill>
              <a:latin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93B60"/>
              </a:solidFill>
              <a:latin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93B6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093B60"/>
                </a:solidFill>
                <a:latin typeface="Arial" panose="020B0604020202020204" pitchFamily="34" charset="0"/>
              </a:rPr>
              <a:t>TO LEARN MORE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92" y="543158"/>
            <a:ext cx="2794015" cy="1361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0" y="2035437"/>
            <a:ext cx="5768788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Kentucky Office of Vocational Rehabilitation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assists Kentuckians with disabilities to achieve suitable employment and independence. The office employs counselors in over 50 offices covering all 120 counties in Kentucky.  Call (800) 372-7172 (Voice) or 502-542-6042 (P3) for more information.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The Office may provide vocational rehabilitation services needed to reach your vocational goal. Some examples are as follows:</a:t>
            </a:r>
            <a:b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Assessment for determining eligibility and vocational rehabilitation needs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Counseling and guidance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Physical and mental restoration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Personal skill development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Vocational and other training services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Supported employment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Personal assistance services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Low-vision aids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Interpreter and notetaking services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Rehabilitation technology and equipment training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Job placement and job retention services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On-the-job training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Employment follow-up and post-employment services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Information and Referral 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Pre-Employment Transition Services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13" y="4746662"/>
            <a:ext cx="737095" cy="737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3" r="14286"/>
          <a:stretch/>
        </p:blipFill>
        <p:spPr>
          <a:xfrm>
            <a:off x="10880" y="0"/>
            <a:ext cx="585652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CBEA33-1FC3-5F1B-1410-E3E27E9BEA9A}"/>
              </a:ext>
            </a:extLst>
          </p:cNvPr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D83E53-13F4-A81A-F162-20510FC83AD5}"/>
                </a:ext>
              </a:extLst>
            </p:cNvPr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326201-F414-17B2-BAF4-EC32816724E9}"/>
                </a:ext>
              </a:extLst>
            </p:cNvPr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04C0206-A63F-E6BF-E697-2945987C5E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36E24FE-EC84-0527-D445-27FA91CB223B}"/>
              </a:ext>
            </a:extLst>
          </p:cNvPr>
          <p:cNvSpPr/>
          <p:nvPr/>
        </p:nvSpPr>
        <p:spPr>
          <a:xfrm>
            <a:off x="152400" y="61695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7E540D-B888-CAEE-5547-B96B9B417CC9}"/>
              </a:ext>
            </a:extLst>
          </p:cNvPr>
          <p:cNvSpPr/>
          <p:nvPr/>
        </p:nvSpPr>
        <p:spPr>
          <a:xfrm>
            <a:off x="152400" y="60625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&#10;&#10;AI-generated content may be incorrect.">
            <a:extLst>
              <a:ext uri="{FF2B5EF4-FFF2-40B4-BE49-F238E27FC236}">
                <a16:creationId xmlns:a16="http://schemas.microsoft.com/office/drawing/2014/main" id="{77BA3DD3-7DED-3AD2-805B-2DCCC4768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69566"/>
            <a:ext cx="1658003" cy="8548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38FDD0-2A0F-3FFB-98EC-3ECF79128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814" y="62647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4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" y="0"/>
            <a:ext cx="12191619" cy="68582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98537" y="3839080"/>
            <a:ext cx="8994925" cy="1682387"/>
            <a:chOff x="1667433" y="3895524"/>
            <a:chExt cx="8994925" cy="1682387"/>
          </a:xfrm>
        </p:grpSpPr>
        <p:sp>
          <p:nvSpPr>
            <p:cNvPr id="5" name="Rectangle 4"/>
            <p:cNvSpPr/>
            <p:nvPr/>
          </p:nvSpPr>
          <p:spPr>
            <a:xfrm>
              <a:off x="1667433" y="3901170"/>
              <a:ext cx="4089900" cy="1676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tabLst>
                  <a:tab pos="1546225" algn="l"/>
                </a:tabLst>
              </a:pPr>
              <a:r>
                <a:rPr lang="en-US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Monday:</a:t>
              </a:r>
              <a:r>
                <a:rPr lang="en-US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8:30 a.m. – 4:30 p.m.</a:t>
              </a:r>
            </a:p>
            <a:p>
              <a:pPr>
                <a:lnSpc>
                  <a:spcPct val="200000"/>
                </a:lnSpc>
                <a:tabLst>
                  <a:tab pos="1546225" algn="l"/>
                </a:tabLst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Tuesday: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8:30 a.m. – 4:30 p.m.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200000"/>
                </a:lnSpc>
                <a:tabLst>
                  <a:tab pos="1546225" algn="l"/>
                </a:tabLst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Wednesday: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8:30 a.m. – 4:30 p.m.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572458" y="3895524"/>
              <a:ext cx="4089900" cy="1676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tabLst>
                  <a:tab pos="1546225" algn="l"/>
                </a:tabLst>
              </a:pPr>
              <a:r>
                <a:rPr lang="en-US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Thursday:</a:t>
              </a:r>
              <a:r>
                <a:rPr lang="en-US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8:30 a.m. – 4:30 p.m.</a:t>
              </a:r>
            </a:p>
            <a:p>
              <a:pPr>
                <a:lnSpc>
                  <a:spcPct val="200000"/>
                </a:lnSpc>
                <a:tabLst>
                  <a:tab pos="1546225" algn="l"/>
                </a:tabLst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Friday: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8:30 a.m. – 4:30 p.m.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200000"/>
                </a:lnSpc>
                <a:tabLst>
                  <a:tab pos="1546225" algn="l"/>
                </a:tabLst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Saturday: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CLOSED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755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5" name="Rectangle 4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FF0B04-E695-4937-C83A-5D9FA5CAC957}"/>
              </a:ext>
            </a:extLst>
          </p:cNvPr>
          <p:cNvSpPr txBox="1"/>
          <p:nvPr/>
        </p:nvSpPr>
        <p:spPr>
          <a:xfrm>
            <a:off x="185802" y="483422"/>
            <a:ext cx="1119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Ability is Your Strength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277BA4-5FD0-4C0D-3EFD-1893FDD4D5BB}"/>
              </a:ext>
            </a:extLst>
          </p:cNvPr>
          <p:cNvSpPr/>
          <p:nvPr/>
        </p:nvSpPr>
        <p:spPr>
          <a:xfrm>
            <a:off x="185802" y="1031661"/>
            <a:ext cx="112710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disability? We’re here to help you find meaningful work.</a:t>
            </a:r>
          </a:p>
        </p:txBody>
      </p:sp>
      <p:pic>
        <p:nvPicPr>
          <p:cNvPr id="10" name="Picture 9" descr="Businessman with laptop at office">
            <a:extLst>
              <a:ext uri="{FF2B5EF4-FFF2-40B4-BE49-F238E27FC236}">
                <a16:creationId xmlns:a16="http://schemas.microsoft.com/office/drawing/2014/main" id="{6605F967-043C-EADC-0F8F-AF48C93CC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298" y="1798557"/>
            <a:ext cx="4415225" cy="294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D75EFA-7320-4889-062E-70FB0FB3CB64}"/>
              </a:ext>
            </a:extLst>
          </p:cNvPr>
          <p:cNvSpPr txBox="1"/>
          <p:nvPr/>
        </p:nvSpPr>
        <p:spPr>
          <a:xfrm>
            <a:off x="484179" y="5118453"/>
            <a:ext cx="11044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Contact the Office of Vocational Rehabilitation to get started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📞 (800) 372-7172 | 📱 502-542-6042 (P3)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C96222-5946-5580-DE15-BD081BB30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5657418"/>
              </p:ext>
            </p:extLst>
          </p:nvPr>
        </p:nvGraphicFramePr>
        <p:xfrm>
          <a:off x="572301" y="1770276"/>
          <a:ext cx="5705951" cy="3060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BD8B59B-EA1F-D35A-BC48-56DCC150040B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EB6F4B-451C-73B6-022F-F1034025A53C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&#10;&#10;AI-generated content may be incorrect.">
            <a:extLst>
              <a:ext uri="{FF2B5EF4-FFF2-40B4-BE49-F238E27FC236}">
                <a16:creationId xmlns:a16="http://schemas.microsoft.com/office/drawing/2014/main" id="{06895AFA-9FC4-253C-829F-E79F0C1BD9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BBFAA-F7CC-AFFC-BD14-5412257D10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19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8" y="219559"/>
            <a:ext cx="6931753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54" y="23940"/>
            <a:ext cx="2812330" cy="6970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81000" cy="6858000"/>
          </a:xfrm>
          <a:prstGeom prst="rect">
            <a:avLst/>
          </a:prstGeom>
          <a:solidFill>
            <a:srgbClr val="BE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F1A0E-FF88-19B4-3769-1AD467D74A10}"/>
              </a:ext>
            </a:extLst>
          </p:cNvPr>
          <p:cNvSpPr txBox="1"/>
          <p:nvPr/>
        </p:nvSpPr>
        <p:spPr>
          <a:xfrm>
            <a:off x="466059" y="1354323"/>
            <a:ext cx="7508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Jumpstart Your Career with Ready for Industry®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36F7B-275D-B6F5-F5E7-428831109289}"/>
              </a:ext>
            </a:extLst>
          </p:cNvPr>
          <p:cNvSpPr txBox="1"/>
          <p:nvPr/>
        </p:nvSpPr>
        <p:spPr>
          <a:xfrm>
            <a:off x="466059" y="1909363"/>
            <a:ext cx="4563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Not sure where to start? Explore industries. Gain skills. Get job-ready.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2B108E0-F690-2054-5F95-AAE101936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59" y="2493861"/>
            <a:ext cx="12016564" cy="263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1730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15–20 hours of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free, online, self-paced learning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1730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Learn about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Manufacturing, Healthcare, IT, Logistics, Construction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1730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Covers real-world topics:</a:t>
            </a:r>
          </a:p>
          <a:p>
            <a:pPr marL="631825" lvl="1" indent="-17462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Workplace practices</a:t>
            </a:r>
          </a:p>
          <a:p>
            <a:pPr marL="631825" lvl="1" indent="-17462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Industry terms</a:t>
            </a:r>
          </a:p>
          <a:p>
            <a:pPr marL="631825" lvl="1" indent="-17462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Career paths &amp; certifications</a:t>
            </a:r>
          </a:p>
          <a:p>
            <a:pPr marL="285750" marR="0" lvl="0" indent="-1730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Prepares you for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job interviews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day-one success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3FB59F-5C45-037E-332E-56038101200A}"/>
              </a:ext>
            </a:extLst>
          </p:cNvPr>
          <p:cNvSpPr txBox="1"/>
          <p:nvPr/>
        </p:nvSpPr>
        <p:spPr>
          <a:xfrm>
            <a:off x="583608" y="5503677"/>
            <a:ext cx="97087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Register at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kcc.ky.gov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or visit your local Kentucky Career Center.</a:t>
            </a:r>
          </a:p>
        </p:txBody>
      </p:sp>
    </p:spTree>
    <p:extLst>
      <p:ext uri="{BB962C8B-B14F-4D97-AF65-F5344CB8AC3E}">
        <p14:creationId xmlns:p14="http://schemas.microsoft.com/office/powerpoint/2010/main" val="1322497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9" y="149679"/>
            <a:ext cx="6931753" cy="10729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81000" cy="6858000"/>
          </a:xfrm>
          <a:prstGeom prst="rect">
            <a:avLst/>
          </a:prstGeom>
          <a:solidFill>
            <a:srgbClr val="BE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F1A0E-FF88-19B4-3769-1AD467D74A10}"/>
              </a:ext>
            </a:extLst>
          </p:cNvPr>
          <p:cNvSpPr txBox="1"/>
          <p:nvPr/>
        </p:nvSpPr>
        <p:spPr>
          <a:xfrm>
            <a:off x="5153318" y="1386622"/>
            <a:ext cx="6686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From Learning to Earning: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 Ready on Day 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36F7B-275D-B6F5-F5E7-428831109289}"/>
              </a:ext>
            </a:extLst>
          </p:cNvPr>
          <p:cNvSpPr txBox="1"/>
          <p:nvPr/>
        </p:nvSpPr>
        <p:spPr>
          <a:xfrm>
            <a:off x="5175895" y="2179911"/>
            <a:ext cx="5417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the candidate employers want to hire.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2B108E0-F690-2054-5F95-AAE101936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318" y="2575259"/>
            <a:ext cx="695011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1730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Learn about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Manufacturing, Healthcare, IT, Logistics, Construction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1730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Understand your chosen industry before your first day</a:t>
            </a:r>
          </a:p>
          <a:p>
            <a:pPr marL="285750" marR="0" lvl="0" indent="-1730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Learn:</a:t>
            </a:r>
          </a:p>
          <a:p>
            <a:pPr marL="631825" lvl="1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Workplace expectations</a:t>
            </a:r>
          </a:p>
          <a:p>
            <a:pPr marL="631825" lvl="1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Current industry trends</a:t>
            </a:r>
          </a:p>
          <a:p>
            <a:pPr marL="631825" lvl="1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Basic safety, privacy, and security practices</a:t>
            </a:r>
          </a:p>
          <a:p>
            <a:pPr marL="285750" indent="-17303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Receive support through Kentucky Career Centers</a:t>
            </a:r>
          </a:p>
          <a:p>
            <a:pPr marL="285750" indent="-17303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Optional certification from NOCTI gives you a competitive edge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3FB59F-5C45-037E-332E-56038101200A}"/>
              </a:ext>
            </a:extLst>
          </p:cNvPr>
          <p:cNvSpPr txBox="1"/>
          <p:nvPr/>
        </p:nvSpPr>
        <p:spPr>
          <a:xfrm>
            <a:off x="2016483" y="5791217"/>
            <a:ext cx="97087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Register at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kcc.ky.gov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or visit your local Kentucky Career Center.</a:t>
            </a:r>
          </a:p>
        </p:txBody>
      </p:sp>
      <p:pic>
        <p:nvPicPr>
          <p:cNvPr id="4" name="Picture 3" descr="Man using laptop">
            <a:extLst>
              <a:ext uri="{FF2B5EF4-FFF2-40B4-BE49-F238E27FC236}">
                <a16:creationId xmlns:a16="http://schemas.microsoft.com/office/drawing/2014/main" id="{2DF1216F-2DF0-C824-BD53-B1FAC71CB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9" y="1500409"/>
            <a:ext cx="4455665" cy="297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62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1" t="15094" r="25524" b="7043"/>
          <a:stretch/>
        </p:blipFill>
        <p:spPr>
          <a:xfrm>
            <a:off x="7825277" y="17258"/>
            <a:ext cx="3734123" cy="68385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823" y="1881527"/>
            <a:ext cx="801732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thank you for your service and offer a range of supports for veterans. Kentucky Career Centers, staffed by trained veterans, are here to help you transition to meaningful civilian employment.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Available Services</a:t>
            </a:r>
          </a:p>
          <a:p>
            <a:pPr marL="285750" indent="-16668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​Priority of service</a:t>
            </a:r>
          </a:p>
          <a:p>
            <a:pPr marL="285750" indent="-16668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Career assessments</a:t>
            </a:r>
          </a:p>
          <a:p>
            <a:pPr marL="285750" indent="-16668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Job search assistance</a:t>
            </a:r>
          </a:p>
          <a:p>
            <a:pPr marL="285750" indent="-16668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Interview preparation</a:t>
            </a:r>
          </a:p>
          <a:p>
            <a:pPr marL="285750" indent="-16668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Labor market information</a:t>
            </a:r>
          </a:p>
          <a:p>
            <a:pPr marL="285750" indent="-16668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Resume and cover letter assistance</a:t>
            </a:r>
          </a:p>
          <a:p>
            <a:pPr marL="285750" indent="-16668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Access to computers and internet service</a:t>
            </a:r>
          </a:p>
          <a:p>
            <a:pPr marL="285750" indent="-16668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Translating military experience to civilian responsibilities</a:t>
            </a:r>
          </a:p>
          <a:p>
            <a:pPr marL="285750" indent="-16668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Specialized services for veterans with disabilities through our Office of Vocational Rehabilitation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If you have questions or require additional information, please email veteranservices@ky.gov​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633" y="198183"/>
            <a:ext cx="9240928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46FB5"/>
                </a:solidFill>
                <a:latin typeface="Arial Black" panose="020B0A04020102020204" pitchFamily="34" charset="0"/>
              </a:rPr>
              <a:t>You have served us. </a:t>
            </a:r>
            <a:br>
              <a:rPr lang="en-US" sz="4400" dirty="0">
                <a:solidFill>
                  <a:srgbClr val="046FB5"/>
                </a:solidFill>
                <a:latin typeface="Arial Black" panose="020B0A04020102020204" pitchFamily="34" charset="0"/>
              </a:rPr>
            </a:br>
            <a:r>
              <a:rPr lang="en-US" sz="6000" dirty="0">
                <a:solidFill>
                  <a:srgbClr val="FE0F15"/>
                </a:solidFill>
                <a:latin typeface="Arial Black" panose="020B0A04020102020204" pitchFamily="34" charset="0"/>
              </a:rPr>
              <a:t>Now let us serve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87620-D44C-B890-9068-31D5469F3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" r="53764"/>
          <a:stretch/>
        </p:blipFill>
        <p:spPr>
          <a:xfrm>
            <a:off x="10624007" y="6027170"/>
            <a:ext cx="1388169" cy="7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2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AI-generated content may be incorrect.">
            <a:extLst>
              <a:ext uri="{FF2B5EF4-FFF2-40B4-BE49-F238E27FC236}">
                <a16:creationId xmlns:a16="http://schemas.microsoft.com/office/drawing/2014/main" id="{0C4BCC1C-B247-A545-E52B-3AB8C0159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468" y="-754414"/>
            <a:ext cx="6063132" cy="6063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4092BF-3E92-63D1-4EBF-256A2F1D6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851" y="221227"/>
            <a:ext cx="4377823" cy="54467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ED0808-7E95-82AC-91AD-C523F159BCB1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DE7E7-9D9B-CC6D-E0A6-B92A1A2E283A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AI-generated content may be incorrect.">
            <a:extLst>
              <a:ext uri="{FF2B5EF4-FFF2-40B4-BE49-F238E27FC236}">
                <a16:creationId xmlns:a16="http://schemas.microsoft.com/office/drawing/2014/main" id="{558720E0-60A5-CF78-52A1-60C21BB58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2084D-F29E-00A3-25D4-F4498CA0A0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2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B0041CD-2479-DA32-C718-54296B61CD02}"/>
              </a:ext>
            </a:extLst>
          </p:cNvPr>
          <p:cNvSpPr txBox="1"/>
          <p:nvPr/>
        </p:nvSpPr>
        <p:spPr>
          <a:xfrm>
            <a:off x="422911" y="4728092"/>
            <a:ext cx="8766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Ask a staff member about WIN Career Readiness today!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44C90F-F3E5-32F1-EEEC-6192BC3B7329}"/>
              </a:ext>
            </a:extLst>
          </p:cNvPr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34769F0-BE8B-C07A-8A19-828785F84316}"/>
                </a:ext>
              </a:extLst>
            </p:cNvPr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DD72E8-5E69-96F5-C1E3-D5D22D335498}"/>
                </a:ext>
              </a:extLst>
            </p:cNvPr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2C4F15F-E666-70FE-BE2A-E2A87C505E44}"/>
              </a:ext>
            </a:extLst>
          </p:cNvPr>
          <p:cNvSpPr txBox="1"/>
          <p:nvPr/>
        </p:nvSpPr>
        <p:spPr>
          <a:xfrm>
            <a:off x="93175" y="495432"/>
            <a:ext cx="1119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Next Job Starts with WIN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8B6246-E19D-0C0C-AB17-C37938FC98B4}"/>
              </a:ext>
            </a:extLst>
          </p:cNvPr>
          <p:cNvSpPr/>
          <p:nvPr/>
        </p:nvSpPr>
        <p:spPr>
          <a:xfrm>
            <a:off x="116371" y="1035482"/>
            <a:ext cx="8904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Train. Test. Get Hired.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06C54-13D8-4FD5-0FC2-052952FF4C22}"/>
              </a:ext>
            </a:extLst>
          </p:cNvPr>
          <p:cNvSpPr/>
          <p:nvPr/>
        </p:nvSpPr>
        <p:spPr>
          <a:xfrm>
            <a:off x="285311" y="1668243"/>
            <a:ext cx="2201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is WIN?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EBC7FC-5222-CC60-B496-78BDF546E56E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C7CECC-D4DD-1140-9286-9780D0DA4B1F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AI-generated content may be incorrect.">
            <a:extLst>
              <a:ext uri="{FF2B5EF4-FFF2-40B4-BE49-F238E27FC236}">
                <a16:creationId xmlns:a16="http://schemas.microsoft.com/office/drawing/2014/main" id="{4814FAD4-72CD-9379-18A1-FCB99D4E4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C5ADC4-9CD0-9BD2-36A3-971C89551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3FF492-6D5E-9AC8-0763-68D8C5F6F273}"/>
              </a:ext>
            </a:extLst>
          </p:cNvPr>
          <p:cNvSpPr txBox="1"/>
          <p:nvPr/>
        </p:nvSpPr>
        <p:spPr>
          <a:xfrm>
            <a:off x="422910" y="2168264"/>
            <a:ext cx="8183208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WIN Career Readiness is an online program that helps you build the foundational skills employers look for most — like problem solving, teamwork, and workplace communication.</a:t>
            </a:r>
            <a:br>
              <a:rPr lang="en-US" dirty="0"/>
            </a:br>
            <a:endParaRPr lang="en-US" sz="700" dirty="0"/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It includes career exploration tools and real-world scenarios to help you prepare for success on the job.</a:t>
            </a:r>
            <a:br>
              <a:rPr lang="en-US" dirty="0"/>
            </a:br>
            <a:endParaRPr lang="en-US" sz="700" dirty="0"/>
          </a:p>
          <a:p>
            <a:pPr marL="173038"/>
            <a:r>
              <a:rPr lang="en-US" dirty="0"/>
              <a:t>Completing the program can lead to a nationally recognized credential that shows you're ready for work.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6DCB64-B19C-03A4-8785-315F4AE19F66}"/>
              </a:ext>
            </a:extLst>
          </p:cNvPr>
          <p:cNvSpPr/>
          <p:nvPr/>
        </p:nvSpPr>
        <p:spPr>
          <a:xfrm>
            <a:off x="9020780" y="1757082"/>
            <a:ext cx="2748309" cy="3226473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35563C-6992-F2FB-4E6E-952A4B51B551}"/>
              </a:ext>
            </a:extLst>
          </p:cNvPr>
          <p:cNvSpPr txBox="1"/>
          <p:nvPr/>
        </p:nvSpPr>
        <p:spPr>
          <a:xfrm>
            <a:off x="9110383" y="1813707"/>
            <a:ext cx="256650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Industry-recognized credentials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workplace etiquette &amp; teamwork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confidence with real-world problem solving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 is used by KY State Police, Hitachi, and more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 your resume — stand out to employers!</a:t>
            </a:r>
          </a:p>
        </p:txBody>
      </p:sp>
    </p:spTree>
    <p:extLst>
      <p:ext uri="{BB962C8B-B14F-4D97-AF65-F5344CB8AC3E}">
        <p14:creationId xmlns:p14="http://schemas.microsoft.com/office/powerpoint/2010/main" val="2576332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2BFFED2A-7680-F031-E3CC-BEC3B6F2B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087" y="1691592"/>
            <a:ext cx="6441720" cy="247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31775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Free career readiness training for all Kentucky adults</a:t>
            </a:r>
          </a:p>
          <a:p>
            <a:pPr marL="285750" marR="0" lvl="0" indent="-231775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Learn at your pace: Online modules + real credentials</a:t>
            </a:r>
          </a:p>
          <a:p>
            <a:pPr marL="285750" marR="0" lvl="0" indent="-231775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Improve your math, reading, digital, and soft skills</a:t>
            </a:r>
          </a:p>
          <a:p>
            <a:pPr marL="285750" marR="0" lvl="0" indent="-231775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Get help from Career Coaches at your local center</a:t>
            </a:r>
          </a:p>
          <a:p>
            <a:pPr marL="285750" marR="0" lvl="0" indent="-231775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WIN works — for job seekers, employers, and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041CD-2479-DA32-C718-54296B61CD02}"/>
              </a:ext>
            </a:extLst>
          </p:cNvPr>
          <p:cNvSpPr txBox="1"/>
          <p:nvPr/>
        </p:nvSpPr>
        <p:spPr>
          <a:xfrm>
            <a:off x="-1" y="5165142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Ask a staff member about WIN Career Readiness today!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D91D54-5110-C5FE-A84B-FFC9615D0E5F}"/>
              </a:ext>
            </a:extLst>
          </p:cNvPr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45EBCB-7D98-8779-05F6-C20837537876}"/>
                </a:ext>
              </a:extLst>
            </p:cNvPr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526831-117A-EC87-3B92-253483EAFF7F}"/>
                </a:ext>
              </a:extLst>
            </p:cNvPr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CDF56D-6CB4-6A86-9E8B-B06CD80430CE}"/>
              </a:ext>
            </a:extLst>
          </p:cNvPr>
          <p:cNvSpPr txBox="1"/>
          <p:nvPr/>
        </p:nvSpPr>
        <p:spPr>
          <a:xfrm>
            <a:off x="93175" y="495432"/>
            <a:ext cx="1119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Ready for the Job You Want!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1E45E3-0EF4-8EE3-5EB6-63A9217AEA5F}"/>
              </a:ext>
            </a:extLst>
          </p:cNvPr>
          <p:cNvSpPr/>
          <p:nvPr/>
        </p:nvSpPr>
        <p:spPr>
          <a:xfrm>
            <a:off x="111102" y="1073190"/>
            <a:ext cx="8904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the Skills Employers Want — with WIN</a:t>
            </a:r>
          </a:p>
        </p:txBody>
      </p:sp>
      <p:pic>
        <p:nvPicPr>
          <p:cNvPr id="15" name="Picture 14" descr="Woman using laptop">
            <a:extLst>
              <a:ext uri="{FF2B5EF4-FFF2-40B4-BE49-F238E27FC236}">
                <a16:creationId xmlns:a16="http://schemas.microsoft.com/office/drawing/2014/main" id="{784489F5-4964-81E2-4820-A83B74933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0" y="1818193"/>
            <a:ext cx="3976651" cy="27764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52FCAB-CBB3-05E8-16B0-F2E1E861B2FE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72DB64-0D9B-84F6-AF1D-1EEEF358AEED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ext&#10;&#10;AI-generated content may be incorrect.">
            <a:extLst>
              <a:ext uri="{FF2B5EF4-FFF2-40B4-BE49-F238E27FC236}">
                <a16:creationId xmlns:a16="http://schemas.microsoft.com/office/drawing/2014/main" id="{16B5577B-74E8-9291-0388-864BD0582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4FE9C0-8DFB-736D-A002-910118BF1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3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8E5A1271-59C7-85B1-2108-805323C5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87" y="3103146"/>
            <a:ext cx="6855024" cy="199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1698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Master the soft skills employers ask for most</a:t>
            </a:r>
          </a:p>
          <a:p>
            <a:pPr marL="285750" marR="0" lvl="0" indent="-1698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Learn teamwork, communication, and professionalism</a:t>
            </a:r>
          </a:p>
          <a:p>
            <a:pPr marL="285750" marR="0" lvl="0" indent="-1698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Recognized by employers across Kentucky</a:t>
            </a:r>
          </a:p>
          <a:p>
            <a:pPr marL="285750" marR="0" lvl="0" indent="-1698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dirty="0">
                <a:latin typeface="Arial" panose="020B0604020202020204" pitchFamily="34" charset="0"/>
              </a:rPr>
              <a:t>Signed by the Lt. Governor!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1698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Quick, flexible online training —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no cost to you</a:t>
            </a:r>
          </a:p>
          <a:p>
            <a:pPr marL="285750" marR="0" lvl="0" indent="-1698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powerful credential to add to your resume!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91FB6A-8D61-946F-0A8D-F67D13456165}"/>
              </a:ext>
            </a:extLst>
          </p:cNvPr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5358B45-D486-4457-411B-11CCD0FCCCB6}"/>
                </a:ext>
              </a:extLst>
            </p:cNvPr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F2E3F2-36C2-DA26-3ACC-DE069F509837}"/>
                </a:ext>
              </a:extLst>
            </p:cNvPr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ACD01D7-83C9-95CA-225D-3767C13A7F3E}"/>
              </a:ext>
            </a:extLst>
          </p:cNvPr>
          <p:cNvSpPr txBox="1"/>
          <p:nvPr/>
        </p:nvSpPr>
        <p:spPr>
          <a:xfrm>
            <a:off x="93175" y="495432"/>
            <a:ext cx="1119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 the Kentucky Essential Skills Credential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016F5C-7B29-0657-43E8-EE5028E16DBF}"/>
              </a:ext>
            </a:extLst>
          </p:cNvPr>
          <p:cNvSpPr/>
          <p:nvPr/>
        </p:nvSpPr>
        <p:spPr>
          <a:xfrm>
            <a:off x="191787" y="1073190"/>
            <a:ext cx="8904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Employers You’re Work-Ready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FE67B1-067E-AB93-DDEC-AD232CE31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3" y="1896079"/>
            <a:ext cx="3788468" cy="108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entucky Essential Skills">
            <a:extLst>
              <a:ext uri="{FF2B5EF4-FFF2-40B4-BE49-F238E27FC236}">
                <a16:creationId xmlns:a16="http://schemas.microsoft.com/office/drawing/2014/main" id="{18655CF6-49F0-EC9E-F5F7-2A59BE7EE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944" y="1570839"/>
            <a:ext cx="4769728" cy="368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9FF5C5-0E65-5F4F-029A-7A3268ACB94A}"/>
              </a:ext>
            </a:extLst>
          </p:cNvPr>
          <p:cNvSpPr txBox="1"/>
          <p:nvPr/>
        </p:nvSpPr>
        <p:spPr>
          <a:xfrm>
            <a:off x="1535688" y="5369754"/>
            <a:ext cx="10092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Ask a staff member about WIN Career Readiness today!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300BC8-7CD9-DE97-A7A1-BB1AFD54A0AA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AD97B-968E-5411-5CE9-DF2C773A6FCD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ext&#10;&#10;AI-generated content may be incorrect.">
            <a:extLst>
              <a:ext uri="{FF2B5EF4-FFF2-40B4-BE49-F238E27FC236}">
                <a16:creationId xmlns:a16="http://schemas.microsoft.com/office/drawing/2014/main" id="{408DCB30-DC5D-D690-D40E-707723ACE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64672C-0D22-5212-E3A1-7B5682BB7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99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4092BF-3E92-63D1-4EBF-256A2F1D6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406" y="1251663"/>
            <a:ext cx="3670469" cy="45666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4ABB34-712A-914F-3181-85CEF5B94090}"/>
              </a:ext>
            </a:extLst>
          </p:cNvPr>
          <p:cNvSpPr/>
          <p:nvPr/>
        </p:nvSpPr>
        <p:spPr>
          <a:xfrm>
            <a:off x="0" y="0"/>
            <a:ext cx="12192000" cy="1012723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CA85D5-1390-F648-A412-5B8AF5CC5C5A}"/>
              </a:ext>
            </a:extLst>
          </p:cNvPr>
          <p:cNvSpPr txBox="1"/>
          <p:nvPr/>
        </p:nvSpPr>
        <p:spPr>
          <a:xfrm>
            <a:off x="147483" y="-37179"/>
            <a:ext cx="115479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Fairs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ECCAF-33E3-00BE-9E94-3303E9DD9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923" y="1167249"/>
            <a:ext cx="3539319" cy="46510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0EDC8E-D524-7BBD-AB54-22AFB352E92E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9CC6F6-20DE-181C-2FF3-5D3989DEB7F1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4B37E3CC-102F-42FA-2E55-3EC91E624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14D8E-49CF-E079-87F4-C445F4FEEE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27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66" y="-53790"/>
            <a:ext cx="3486218" cy="17049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35487" y="1664920"/>
            <a:ext cx="579376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Kentucky Career Center’s Office of Employer and Apprenticeship Services is the state’s approving agency for the Registered Apprenticeship Program.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The program helps businesses improve workforce development by increasing retention and filling hard-to-fill jobs through work-based training. With over 1,500 apprenticeships, including non-traditional roles, it offers an alternative path to education, supporting Kentucky’s growth.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Contact Apprenticeship@ky.gov.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39933" y="4562138"/>
            <a:ext cx="158931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ME</a:t>
            </a:r>
          </a:p>
          <a:p>
            <a:pPr algn="ctr"/>
            <a:endParaRPr lang="en-US" sz="1600" dirty="0">
              <a:solidFill>
                <a:srgbClr val="093B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93B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93B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165" y="4840655"/>
            <a:ext cx="704850" cy="704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7189" r="40484"/>
          <a:stretch/>
        </p:blipFill>
        <p:spPr>
          <a:xfrm>
            <a:off x="-3" y="0"/>
            <a:ext cx="6215746" cy="63649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D20393-7F7B-3CDD-EE35-A400908D49BF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00B993-A645-7EC0-B82F-A022DECA4BFD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6C9BE0C7-58D1-9309-6691-582BF1F35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7DC7EB-CCCC-6221-C9F5-03BA6A2CC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00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9" name="Rectangle 8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723C98-FC5F-19C6-F434-53C5CF9ED519}"/>
              </a:ext>
            </a:extLst>
          </p:cNvPr>
          <p:cNvSpPr txBox="1"/>
          <p:nvPr/>
        </p:nvSpPr>
        <p:spPr>
          <a:xfrm>
            <a:off x="101316" y="580902"/>
            <a:ext cx="12004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Public Workforce System?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35650A3-A098-52DF-E624-2B2CAB2B34FE}"/>
              </a:ext>
            </a:extLst>
          </p:cNvPr>
          <p:cNvSpPr/>
          <p:nvPr/>
        </p:nvSpPr>
        <p:spPr>
          <a:xfrm>
            <a:off x="2668653" y="2639856"/>
            <a:ext cx="4304015" cy="874398"/>
          </a:xfrm>
          <a:custGeom>
            <a:avLst/>
            <a:gdLst>
              <a:gd name="connsiteX0" fmla="*/ 219703 w 1318193"/>
              <a:gd name="connsiteY0" fmla="*/ 0 h 4304014"/>
              <a:gd name="connsiteX1" fmla="*/ 1098490 w 1318193"/>
              <a:gd name="connsiteY1" fmla="*/ 0 h 4304014"/>
              <a:gd name="connsiteX2" fmla="*/ 1318193 w 1318193"/>
              <a:gd name="connsiteY2" fmla="*/ 219703 h 4304014"/>
              <a:gd name="connsiteX3" fmla="*/ 1318193 w 1318193"/>
              <a:gd name="connsiteY3" fmla="*/ 4304014 h 4304014"/>
              <a:gd name="connsiteX4" fmla="*/ 1318193 w 1318193"/>
              <a:gd name="connsiteY4" fmla="*/ 4304014 h 4304014"/>
              <a:gd name="connsiteX5" fmla="*/ 0 w 1318193"/>
              <a:gd name="connsiteY5" fmla="*/ 4304014 h 4304014"/>
              <a:gd name="connsiteX6" fmla="*/ 0 w 1318193"/>
              <a:gd name="connsiteY6" fmla="*/ 4304014 h 4304014"/>
              <a:gd name="connsiteX7" fmla="*/ 0 w 1318193"/>
              <a:gd name="connsiteY7" fmla="*/ 219703 h 4304014"/>
              <a:gd name="connsiteX8" fmla="*/ 219703 w 1318193"/>
              <a:gd name="connsiteY8" fmla="*/ 0 h 430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8193" h="4304014">
                <a:moveTo>
                  <a:pt x="1318193" y="717350"/>
                </a:moveTo>
                <a:lnTo>
                  <a:pt x="1318193" y="3586664"/>
                </a:lnTo>
                <a:cubicBezTo>
                  <a:pt x="1318193" y="3982846"/>
                  <a:pt x="1288067" y="4304012"/>
                  <a:pt x="1250904" y="4304012"/>
                </a:cubicBezTo>
                <a:lnTo>
                  <a:pt x="0" y="4304012"/>
                </a:lnTo>
                <a:lnTo>
                  <a:pt x="0" y="4304012"/>
                </a:lnTo>
                <a:lnTo>
                  <a:pt x="0" y="2"/>
                </a:lnTo>
                <a:lnTo>
                  <a:pt x="0" y="2"/>
                </a:lnTo>
                <a:lnTo>
                  <a:pt x="1250904" y="2"/>
                </a:lnTo>
                <a:cubicBezTo>
                  <a:pt x="1288067" y="2"/>
                  <a:pt x="1318193" y="321168"/>
                  <a:pt x="1318193" y="717350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1" tIns="104354" rIns="144359" bIns="104355" numCol="1" spcCol="1270" anchor="ctr" anchorCtr="0">
            <a:noAutofit/>
          </a:bodyPr>
          <a:lstStyle/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0" i="0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A statewide network offering employment, training, and support services to job seekers and employers.​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65EA58F-901B-3091-75DF-E14719416352}"/>
              </a:ext>
            </a:extLst>
          </p:cNvPr>
          <p:cNvSpPr/>
          <p:nvPr/>
        </p:nvSpPr>
        <p:spPr>
          <a:xfrm>
            <a:off x="247646" y="2229252"/>
            <a:ext cx="2421007" cy="1647741"/>
          </a:xfrm>
          <a:custGeom>
            <a:avLst/>
            <a:gdLst>
              <a:gd name="connsiteX0" fmla="*/ 0 w 2421007"/>
              <a:gd name="connsiteY0" fmla="*/ 274629 h 1647741"/>
              <a:gd name="connsiteX1" fmla="*/ 274629 w 2421007"/>
              <a:gd name="connsiteY1" fmla="*/ 0 h 1647741"/>
              <a:gd name="connsiteX2" fmla="*/ 2146378 w 2421007"/>
              <a:gd name="connsiteY2" fmla="*/ 0 h 1647741"/>
              <a:gd name="connsiteX3" fmla="*/ 2421007 w 2421007"/>
              <a:gd name="connsiteY3" fmla="*/ 274629 h 1647741"/>
              <a:gd name="connsiteX4" fmla="*/ 2421007 w 2421007"/>
              <a:gd name="connsiteY4" fmla="*/ 1373112 h 1647741"/>
              <a:gd name="connsiteX5" fmla="*/ 2146378 w 2421007"/>
              <a:gd name="connsiteY5" fmla="*/ 1647741 h 1647741"/>
              <a:gd name="connsiteX6" fmla="*/ 274629 w 2421007"/>
              <a:gd name="connsiteY6" fmla="*/ 1647741 h 1647741"/>
              <a:gd name="connsiteX7" fmla="*/ 0 w 2421007"/>
              <a:gd name="connsiteY7" fmla="*/ 1373112 h 1647741"/>
              <a:gd name="connsiteX8" fmla="*/ 0 w 2421007"/>
              <a:gd name="connsiteY8" fmla="*/ 274629 h 1647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1007" h="1647741">
                <a:moveTo>
                  <a:pt x="0" y="274629"/>
                </a:moveTo>
                <a:cubicBezTo>
                  <a:pt x="0" y="122956"/>
                  <a:pt x="122956" y="0"/>
                  <a:pt x="274629" y="0"/>
                </a:cubicBezTo>
                <a:lnTo>
                  <a:pt x="2146378" y="0"/>
                </a:lnTo>
                <a:cubicBezTo>
                  <a:pt x="2298051" y="0"/>
                  <a:pt x="2421007" y="122956"/>
                  <a:pt x="2421007" y="274629"/>
                </a:cubicBezTo>
                <a:lnTo>
                  <a:pt x="2421007" y="1373112"/>
                </a:lnTo>
                <a:cubicBezTo>
                  <a:pt x="2421007" y="1524785"/>
                  <a:pt x="2298051" y="1647741"/>
                  <a:pt x="2146378" y="1647741"/>
                </a:cubicBezTo>
                <a:lnTo>
                  <a:pt x="274629" y="1647741"/>
                </a:lnTo>
                <a:cubicBezTo>
                  <a:pt x="122956" y="1647741"/>
                  <a:pt x="0" y="1524785"/>
                  <a:pt x="0" y="1373112"/>
                </a:cubicBezTo>
                <a:lnTo>
                  <a:pt x="0" y="27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6166" tIns="143301" rIns="206166" bIns="143301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300" b="1" i="0" kern="12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i="0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en-US" sz="33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E3056A-3240-8D66-1F66-4260161ECE73}"/>
              </a:ext>
            </a:extLst>
          </p:cNvPr>
          <p:cNvSpPr/>
          <p:nvPr/>
        </p:nvSpPr>
        <p:spPr>
          <a:xfrm>
            <a:off x="2668653" y="4350400"/>
            <a:ext cx="4304015" cy="874398"/>
          </a:xfrm>
          <a:custGeom>
            <a:avLst/>
            <a:gdLst>
              <a:gd name="connsiteX0" fmla="*/ 219703 w 1318193"/>
              <a:gd name="connsiteY0" fmla="*/ 0 h 4304014"/>
              <a:gd name="connsiteX1" fmla="*/ 1098490 w 1318193"/>
              <a:gd name="connsiteY1" fmla="*/ 0 h 4304014"/>
              <a:gd name="connsiteX2" fmla="*/ 1318193 w 1318193"/>
              <a:gd name="connsiteY2" fmla="*/ 219703 h 4304014"/>
              <a:gd name="connsiteX3" fmla="*/ 1318193 w 1318193"/>
              <a:gd name="connsiteY3" fmla="*/ 4304014 h 4304014"/>
              <a:gd name="connsiteX4" fmla="*/ 1318193 w 1318193"/>
              <a:gd name="connsiteY4" fmla="*/ 4304014 h 4304014"/>
              <a:gd name="connsiteX5" fmla="*/ 0 w 1318193"/>
              <a:gd name="connsiteY5" fmla="*/ 4304014 h 4304014"/>
              <a:gd name="connsiteX6" fmla="*/ 0 w 1318193"/>
              <a:gd name="connsiteY6" fmla="*/ 4304014 h 4304014"/>
              <a:gd name="connsiteX7" fmla="*/ 0 w 1318193"/>
              <a:gd name="connsiteY7" fmla="*/ 219703 h 4304014"/>
              <a:gd name="connsiteX8" fmla="*/ 219703 w 1318193"/>
              <a:gd name="connsiteY8" fmla="*/ 0 h 430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8193" h="4304014">
                <a:moveTo>
                  <a:pt x="1318193" y="717350"/>
                </a:moveTo>
                <a:lnTo>
                  <a:pt x="1318193" y="3586664"/>
                </a:lnTo>
                <a:cubicBezTo>
                  <a:pt x="1318193" y="3982846"/>
                  <a:pt x="1288067" y="4304012"/>
                  <a:pt x="1250904" y="4304012"/>
                </a:cubicBezTo>
                <a:lnTo>
                  <a:pt x="0" y="4304012"/>
                </a:lnTo>
                <a:lnTo>
                  <a:pt x="0" y="4304012"/>
                </a:lnTo>
                <a:lnTo>
                  <a:pt x="0" y="2"/>
                </a:lnTo>
                <a:lnTo>
                  <a:pt x="0" y="2"/>
                </a:lnTo>
                <a:lnTo>
                  <a:pt x="1250904" y="2"/>
                </a:lnTo>
                <a:cubicBezTo>
                  <a:pt x="1288067" y="2"/>
                  <a:pt x="1318193" y="321168"/>
                  <a:pt x="1318193" y="717350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1" tIns="104355" rIns="144359" bIns="104354" numCol="1" spcCol="1270" anchor="ctr" anchorCtr="0">
            <a:noAutofit/>
          </a:bodyPr>
          <a:lstStyle/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b="0" i="0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To assist individuals in securing quality jobs and to help employers find and retain skilled workers.​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B47BE8-AEED-01BB-5151-3F681906A3E2}"/>
              </a:ext>
            </a:extLst>
          </p:cNvPr>
          <p:cNvSpPr/>
          <p:nvPr/>
        </p:nvSpPr>
        <p:spPr>
          <a:xfrm>
            <a:off x="247646" y="3959381"/>
            <a:ext cx="2421007" cy="1647741"/>
          </a:xfrm>
          <a:custGeom>
            <a:avLst/>
            <a:gdLst>
              <a:gd name="connsiteX0" fmla="*/ 0 w 2421007"/>
              <a:gd name="connsiteY0" fmla="*/ 274629 h 1647741"/>
              <a:gd name="connsiteX1" fmla="*/ 274629 w 2421007"/>
              <a:gd name="connsiteY1" fmla="*/ 0 h 1647741"/>
              <a:gd name="connsiteX2" fmla="*/ 2146378 w 2421007"/>
              <a:gd name="connsiteY2" fmla="*/ 0 h 1647741"/>
              <a:gd name="connsiteX3" fmla="*/ 2421007 w 2421007"/>
              <a:gd name="connsiteY3" fmla="*/ 274629 h 1647741"/>
              <a:gd name="connsiteX4" fmla="*/ 2421007 w 2421007"/>
              <a:gd name="connsiteY4" fmla="*/ 1373112 h 1647741"/>
              <a:gd name="connsiteX5" fmla="*/ 2146378 w 2421007"/>
              <a:gd name="connsiteY5" fmla="*/ 1647741 h 1647741"/>
              <a:gd name="connsiteX6" fmla="*/ 274629 w 2421007"/>
              <a:gd name="connsiteY6" fmla="*/ 1647741 h 1647741"/>
              <a:gd name="connsiteX7" fmla="*/ 0 w 2421007"/>
              <a:gd name="connsiteY7" fmla="*/ 1373112 h 1647741"/>
              <a:gd name="connsiteX8" fmla="*/ 0 w 2421007"/>
              <a:gd name="connsiteY8" fmla="*/ 274629 h 1647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1007" h="1647741">
                <a:moveTo>
                  <a:pt x="0" y="274629"/>
                </a:moveTo>
                <a:cubicBezTo>
                  <a:pt x="0" y="122956"/>
                  <a:pt x="122956" y="0"/>
                  <a:pt x="274629" y="0"/>
                </a:cubicBezTo>
                <a:lnTo>
                  <a:pt x="2146378" y="0"/>
                </a:lnTo>
                <a:cubicBezTo>
                  <a:pt x="2298051" y="0"/>
                  <a:pt x="2421007" y="122956"/>
                  <a:pt x="2421007" y="274629"/>
                </a:cubicBezTo>
                <a:lnTo>
                  <a:pt x="2421007" y="1373112"/>
                </a:lnTo>
                <a:cubicBezTo>
                  <a:pt x="2421007" y="1524785"/>
                  <a:pt x="2298051" y="1647741"/>
                  <a:pt x="2146378" y="1647741"/>
                </a:cubicBezTo>
                <a:lnTo>
                  <a:pt x="274629" y="1647741"/>
                </a:lnTo>
                <a:cubicBezTo>
                  <a:pt x="122956" y="1647741"/>
                  <a:pt x="0" y="1524785"/>
                  <a:pt x="0" y="1373112"/>
                </a:cubicBezTo>
                <a:lnTo>
                  <a:pt x="0" y="27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6166" tIns="143301" rIns="206166" bIns="143301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300" b="1" i="0" kern="12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i="0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lang="en-US" sz="33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Open book with solid fill">
            <a:extLst>
              <a:ext uri="{FF2B5EF4-FFF2-40B4-BE49-F238E27FC236}">
                <a16:creationId xmlns:a16="http://schemas.microsoft.com/office/drawing/2014/main" id="{A3CA7FB0-79E2-CE97-490C-32D3428AB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718" y="2271993"/>
            <a:ext cx="914400" cy="914400"/>
          </a:xfrm>
          <a:prstGeom prst="rect">
            <a:avLst/>
          </a:prstGeom>
        </p:spPr>
      </p:pic>
      <p:pic>
        <p:nvPicPr>
          <p:cNvPr id="23" name="Graphic 22" descr="Handshake with solid fill">
            <a:extLst>
              <a:ext uri="{FF2B5EF4-FFF2-40B4-BE49-F238E27FC236}">
                <a16:creationId xmlns:a16="http://schemas.microsoft.com/office/drawing/2014/main" id="{75EEA4FC-8611-5D9A-0AA8-F7BE32995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844" y="4126816"/>
            <a:ext cx="1002147" cy="1002147"/>
          </a:xfrm>
          <a:prstGeom prst="rect">
            <a:avLst/>
          </a:prstGeom>
        </p:spPr>
      </p:pic>
      <p:pic>
        <p:nvPicPr>
          <p:cNvPr id="25" name="Picture 24" descr="Top shot of a representation of networks with stick figures.">
            <a:extLst>
              <a:ext uri="{FF2B5EF4-FFF2-40B4-BE49-F238E27FC236}">
                <a16:creationId xmlns:a16="http://schemas.microsoft.com/office/drawing/2014/main" id="{396A2607-ABAD-E626-CB4D-142C0D681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436" r="27376"/>
          <a:stretch/>
        </p:blipFill>
        <p:spPr>
          <a:xfrm>
            <a:off x="7359302" y="1597858"/>
            <a:ext cx="4322158" cy="397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829D4AA-EDB1-BACD-D7C2-F471F30B6B17}"/>
              </a:ext>
            </a:extLst>
          </p:cNvPr>
          <p:cNvSpPr/>
          <p:nvPr/>
        </p:nvSpPr>
        <p:spPr>
          <a:xfrm>
            <a:off x="185803" y="1159264"/>
            <a:ext cx="6725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solution for workforce challenges</a:t>
            </a:r>
          </a:p>
        </p:txBody>
      </p:sp>
      <p:pic>
        <p:nvPicPr>
          <p:cNvPr id="2" name="Picture 1" descr="Text&#10;&#10;AI-generated content may be incorrect.">
            <a:extLst>
              <a:ext uri="{FF2B5EF4-FFF2-40B4-BE49-F238E27FC236}">
                <a16:creationId xmlns:a16="http://schemas.microsoft.com/office/drawing/2014/main" id="{8897C2F6-203A-8CD7-23FC-077A78322E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7BB90C-5C91-AF47-C98D-F072D8317B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2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3752"/>
            <a:ext cx="12192000" cy="379657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6590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6F3A6-C01B-1DBE-382A-2B76571380BF}"/>
              </a:ext>
            </a:extLst>
          </p:cNvPr>
          <p:cNvSpPr txBox="1"/>
          <p:nvPr/>
        </p:nvSpPr>
        <p:spPr>
          <a:xfrm>
            <a:off x="144593" y="494256"/>
            <a:ext cx="12004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Registered Apprenticeship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BE2D9F-B2FC-6BB1-EA77-4B585C06830E}"/>
              </a:ext>
            </a:extLst>
          </p:cNvPr>
          <p:cNvSpPr/>
          <p:nvPr/>
        </p:nvSpPr>
        <p:spPr>
          <a:xfrm>
            <a:off x="4463249" y="493562"/>
            <a:ext cx="8128000" cy="5418667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0E78972E-9BD0-8FF1-5914-24039601C57B}"/>
              </a:ext>
            </a:extLst>
          </p:cNvPr>
          <p:cNvSpPr/>
          <p:nvPr/>
        </p:nvSpPr>
        <p:spPr>
          <a:xfrm>
            <a:off x="6938225" y="1173838"/>
            <a:ext cx="4207799" cy="4231251"/>
          </a:xfrm>
          <a:prstGeom prst="blockArc">
            <a:avLst>
              <a:gd name="adj1" fmla="val 11880000"/>
              <a:gd name="adj2" fmla="val 16200000"/>
              <a:gd name="adj3" fmla="val 463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758543"/>
              <a:satOff val="-17419"/>
              <a:lumOff val="-11765"/>
              <a:alphaOff val="0"/>
            </a:schemeClr>
          </a:fillRef>
          <a:effectRef idx="3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35507542-B23B-50C5-5C86-23A554EBEC07}"/>
              </a:ext>
            </a:extLst>
          </p:cNvPr>
          <p:cNvSpPr/>
          <p:nvPr/>
        </p:nvSpPr>
        <p:spPr>
          <a:xfrm>
            <a:off x="6938225" y="1173838"/>
            <a:ext cx="4207799" cy="4231251"/>
          </a:xfrm>
          <a:prstGeom prst="blockArc">
            <a:avLst>
              <a:gd name="adj1" fmla="val 7560000"/>
              <a:gd name="adj2" fmla="val 11880000"/>
              <a:gd name="adj3" fmla="val 463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5068907"/>
              <a:satOff val="-13064"/>
              <a:lumOff val="-8824"/>
              <a:alphaOff val="0"/>
            </a:schemeClr>
          </a:fillRef>
          <a:effectRef idx="3">
            <a:schemeClr val="accent5">
              <a:hueOff val="-5068907"/>
              <a:satOff val="-13064"/>
              <a:lumOff val="-882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Block Arc 19">
            <a:extLst>
              <a:ext uri="{FF2B5EF4-FFF2-40B4-BE49-F238E27FC236}">
                <a16:creationId xmlns:a16="http://schemas.microsoft.com/office/drawing/2014/main" id="{EC30A2C9-C68B-AD05-BC35-7552403C5239}"/>
              </a:ext>
            </a:extLst>
          </p:cNvPr>
          <p:cNvSpPr/>
          <p:nvPr/>
        </p:nvSpPr>
        <p:spPr>
          <a:xfrm>
            <a:off x="6938225" y="1173838"/>
            <a:ext cx="4207799" cy="4231251"/>
          </a:xfrm>
          <a:prstGeom prst="blockArc">
            <a:avLst>
              <a:gd name="adj1" fmla="val 3240000"/>
              <a:gd name="adj2" fmla="val 7560000"/>
              <a:gd name="adj3" fmla="val 463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79271"/>
              <a:satOff val="-8710"/>
              <a:lumOff val="-5883"/>
              <a:alphaOff val="0"/>
            </a:schemeClr>
          </a:fillRef>
          <a:effectRef idx="3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id="{EECA2531-F58E-70CE-E8B9-4242553A56F5}"/>
              </a:ext>
            </a:extLst>
          </p:cNvPr>
          <p:cNvSpPr/>
          <p:nvPr/>
        </p:nvSpPr>
        <p:spPr>
          <a:xfrm>
            <a:off x="6938225" y="1173838"/>
            <a:ext cx="4207799" cy="4231251"/>
          </a:xfrm>
          <a:prstGeom prst="blockArc">
            <a:avLst>
              <a:gd name="adj1" fmla="val 20520000"/>
              <a:gd name="adj2" fmla="val 3240000"/>
              <a:gd name="adj3" fmla="val 463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689636"/>
              <a:satOff val="-4355"/>
              <a:lumOff val="-2941"/>
              <a:alphaOff val="0"/>
            </a:schemeClr>
          </a:fillRef>
          <a:effectRef idx="3">
            <a:schemeClr val="accent5">
              <a:hueOff val="-1689636"/>
              <a:satOff val="-4355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6B3F3213-3ADF-2FAC-085C-57C6677BC431}"/>
              </a:ext>
            </a:extLst>
          </p:cNvPr>
          <p:cNvSpPr/>
          <p:nvPr/>
        </p:nvSpPr>
        <p:spPr>
          <a:xfrm>
            <a:off x="6938225" y="1173838"/>
            <a:ext cx="4207799" cy="4231251"/>
          </a:xfrm>
          <a:prstGeom prst="blockArc">
            <a:avLst>
              <a:gd name="adj1" fmla="val 16200000"/>
              <a:gd name="adj2" fmla="val 20520000"/>
              <a:gd name="adj3" fmla="val 463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8EEEC4E-7E7A-9D99-04A0-DC8EBEFC51D6}"/>
              </a:ext>
            </a:extLst>
          </p:cNvPr>
          <p:cNvSpPr/>
          <p:nvPr/>
        </p:nvSpPr>
        <p:spPr>
          <a:xfrm>
            <a:off x="8030438" y="2316273"/>
            <a:ext cx="2023372" cy="1946381"/>
          </a:xfrm>
          <a:custGeom>
            <a:avLst/>
            <a:gdLst>
              <a:gd name="connsiteX0" fmla="*/ 0 w 2144894"/>
              <a:gd name="connsiteY0" fmla="*/ 1025922 h 2051843"/>
              <a:gd name="connsiteX1" fmla="*/ 1072447 w 2144894"/>
              <a:gd name="connsiteY1" fmla="*/ 0 h 2051843"/>
              <a:gd name="connsiteX2" fmla="*/ 2144894 w 2144894"/>
              <a:gd name="connsiteY2" fmla="*/ 1025922 h 2051843"/>
              <a:gd name="connsiteX3" fmla="*/ 1072447 w 2144894"/>
              <a:gd name="connsiteY3" fmla="*/ 2051844 h 2051843"/>
              <a:gd name="connsiteX4" fmla="*/ 0 w 2144894"/>
              <a:gd name="connsiteY4" fmla="*/ 1025922 h 205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4894" h="2051843">
                <a:moveTo>
                  <a:pt x="0" y="1025922"/>
                </a:moveTo>
                <a:cubicBezTo>
                  <a:pt x="0" y="459321"/>
                  <a:pt x="480151" y="0"/>
                  <a:pt x="1072447" y="0"/>
                </a:cubicBezTo>
                <a:cubicBezTo>
                  <a:pt x="1664743" y="0"/>
                  <a:pt x="2144894" y="459321"/>
                  <a:pt x="2144894" y="1025922"/>
                </a:cubicBezTo>
                <a:cubicBezTo>
                  <a:pt x="2144894" y="1592523"/>
                  <a:pt x="1664743" y="2051844"/>
                  <a:pt x="1072447" y="2051844"/>
                </a:cubicBezTo>
                <a:cubicBezTo>
                  <a:pt x="480151" y="2051844"/>
                  <a:pt x="0" y="1592523"/>
                  <a:pt x="0" y="1025922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72" tIns="323345" rIns="336972" bIns="323345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Components of 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Registered Apprenticeship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FF7963C-0E95-BD24-4B85-1D557E90B0E0}"/>
              </a:ext>
            </a:extLst>
          </p:cNvPr>
          <p:cNvSpPr/>
          <p:nvPr/>
        </p:nvSpPr>
        <p:spPr>
          <a:xfrm>
            <a:off x="8364666" y="541653"/>
            <a:ext cx="1354915" cy="1362467"/>
          </a:xfrm>
          <a:custGeom>
            <a:avLst/>
            <a:gdLst>
              <a:gd name="connsiteX0" fmla="*/ 0 w 1436290"/>
              <a:gd name="connsiteY0" fmla="*/ 718145 h 1436290"/>
              <a:gd name="connsiteX1" fmla="*/ 718145 w 1436290"/>
              <a:gd name="connsiteY1" fmla="*/ 0 h 1436290"/>
              <a:gd name="connsiteX2" fmla="*/ 1436290 w 1436290"/>
              <a:gd name="connsiteY2" fmla="*/ 718145 h 1436290"/>
              <a:gd name="connsiteX3" fmla="*/ 718145 w 1436290"/>
              <a:gd name="connsiteY3" fmla="*/ 1436290 h 1436290"/>
              <a:gd name="connsiteX4" fmla="*/ 0 w 1436290"/>
              <a:gd name="connsiteY4" fmla="*/ 718145 h 143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290" h="1436290">
                <a:moveTo>
                  <a:pt x="0" y="718145"/>
                </a:moveTo>
                <a:cubicBezTo>
                  <a:pt x="0" y="321524"/>
                  <a:pt x="321524" y="0"/>
                  <a:pt x="718145" y="0"/>
                </a:cubicBezTo>
                <a:cubicBezTo>
                  <a:pt x="1114766" y="0"/>
                  <a:pt x="1436290" y="321524"/>
                  <a:pt x="1436290" y="718145"/>
                </a:cubicBezTo>
                <a:cubicBezTo>
                  <a:pt x="1436290" y="1114766"/>
                  <a:pt x="1114766" y="1436290"/>
                  <a:pt x="718145" y="1436290"/>
                </a:cubicBezTo>
                <a:cubicBezTo>
                  <a:pt x="321524" y="1436290"/>
                  <a:pt x="0" y="1114766"/>
                  <a:pt x="0" y="718145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9390" tIns="229390" rIns="229390" bIns="229390" numCol="1" spcCol="1270" anchor="b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On-the-Job Training 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0B926E9-A547-6BBE-3578-2B01BC1A629A}"/>
              </a:ext>
            </a:extLst>
          </p:cNvPr>
          <p:cNvSpPr/>
          <p:nvPr/>
        </p:nvSpPr>
        <p:spPr>
          <a:xfrm>
            <a:off x="10319205" y="1969623"/>
            <a:ext cx="1354915" cy="1362467"/>
          </a:xfrm>
          <a:custGeom>
            <a:avLst/>
            <a:gdLst>
              <a:gd name="connsiteX0" fmla="*/ 0 w 1436290"/>
              <a:gd name="connsiteY0" fmla="*/ 718145 h 1436290"/>
              <a:gd name="connsiteX1" fmla="*/ 718145 w 1436290"/>
              <a:gd name="connsiteY1" fmla="*/ 0 h 1436290"/>
              <a:gd name="connsiteX2" fmla="*/ 1436290 w 1436290"/>
              <a:gd name="connsiteY2" fmla="*/ 718145 h 1436290"/>
              <a:gd name="connsiteX3" fmla="*/ 718145 w 1436290"/>
              <a:gd name="connsiteY3" fmla="*/ 1436290 h 1436290"/>
              <a:gd name="connsiteX4" fmla="*/ 0 w 1436290"/>
              <a:gd name="connsiteY4" fmla="*/ 718145 h 143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290" h="1436290">
                <a:moveTo>
                  <a:pt x="0" y="718145"/>
                </a:moveTo>
                <a:cubicBezTo>
                  <a:pt x="0" y="321524"/>
                  <a:pt x="321524" y="0"/>
                  <a:pt x="718145" y="0"/>
                </a:cubicBezTo>
                <a:cubicBezTo>
                  <a:pt x="1114766" y="0"/>
                  <a:pt x="1436290" y="321524"/>
                  <a:pt x="1436290" y="718145"/>
                </a:cubicBezTo>
                <a:cubicBezTo>
                  <a:pt x="1436290" y="1114766"/>
                  <a:pt x="1114766" y="1436290"/>
                  <a:pt x="718145" y="1436290"/>
                </a:cubicBezTo>
                <a:cubicBezTo>
                  <a:pt x="321524" y="1436290"/>
                  <a:pt x="0" y="1114766"/>
                  <a:pt x="0" y="718145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689636"/>
              <a:satOff val="-4355"/>
              <a:lumOff val="-2941"/>
              <a:alphaOff val="0"/>
            </a:schemeClr>
          </a:fillRef>
          <a:effectRef idx="3">
            <a:schemeClr val="accent5">
              <a:hueOff val="-1689636"/>
              <a:satOff val="-4355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9390" tIns="229390" rIns="229390" bIns="229390" numCol="1" spcCol="1270" anchor="b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Related Technical Instruction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EC58EB8-0889-9F84-3D2C-4C64C2D8CB3B}"/>
              </a:ext>
            </a:extLst>
          </p:cNvPr>
          <p:cNvSpPr/>
          <p:nvPr/>
        </p:nvSpPr>
        <p:spPr>
          <a:xfrm>
            <a:off x="9572638" y="4280126"/>
            <a:ext cx="1354915" cy="1362467"/>
          </a:xfrm>
          <a:custGeom>
            <a:avLst/>
            <a:gdLst>
              <a:gd name="connsiteX0" fmla="*/ 0 w 1436290"/>
              <a:gd name="connsiteY0" fmla="*/ 718145 h 1436290"/>
              <a:gd name="connsiteX1" fmla="*/ 718145 w 1436290"/>
              <a:gd name="connsiteY1" fmla="*/ 0 h 1436290"/>
              <a:gd name="connsiteX2" fmla="*/ 1436290 w 1436290"/>
              <a:gd name="connsiteY2" fmla="*/ 718145 h 1436290"/>
              <a:gd name="connsiteX3" fmla="*/ 718145 w 1436290"/>
              <a:gd name="connsiteY3" fmla="*/ 1436290 h 1436290"/>
              <a:gd name="connsiteX4" fmla="*/ 0 w 1436290"/>
              <a:gd name="connsiteY4" fmla="*/ 718145 h 143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290" h="1436290">
                <a:moveTo>
                  <a:pt x="0" y="718145"/>
                </a:moveTo>
                <a:cubicBezTo>
                  <a:pt x="0" y="321524"/>
                  <a:pt x="321524" y="0"/>
                  <a:pt x="718145" y="0"/>
                </a:cubicBezTo>
                <a:cubicBezTo>
                  <a:pt x="1114766" y="0"/>
                  <a:pt x="1436290" y="321524"/>
                  <a:pt x="1436290" y="718145"/>
                </a:cubicBezTo>
                <a:cubicBezTo>
                  <a:pt x="1436290" y="1114766"/>
                  <a:pt x="1114766" y="1436290"/>
                  <a:pt x="718145" y="1436290"/>
                </a:cubicBezTo>
                <a:cubicBezTo>
                  <a:pt x="321524" y="1436290"/>
                  <a:pt x="0" y="1114766"/>
                  <a:pt x="0" y="718145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79271"/>
              <a:satOff val="-8710"/>
              <a:lumOff val="-5883"/>
              <a:alphaOff val="0"/>
            </a:schemeClr>
          </a:fillRef>
          <a:effectRef idx="3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9390" tIns="393220" rIns="229390" bIns="229390" numCol="1" spcCol="1270" anchor="b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Mentorship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E6A328D-3E09-F9D1-03E6-6C8186C7F3A8}"/>
              </a:ext>
            </a:extLst>
          </p:cNvPr>
          <p:cNvSpPr/>
          <p:nvPr/>
        </p:nvSpPr>
        <p:spPr>
          <a:xfrm>
            <a:off x="7156696" y="4280126"/>
            <a:ext cx="1354915" cy="1362467"/>
          </a:xfrm>
          <a:custGeom>
            <a:avLst/>
            <a:gdLst>
              <a:gd name="connsiteX0" fmla="*/ 0 w 1436290"/>
              <a:gd name="connsiteY0" fmla="*/ 718145 h 1436290"/>
              <a:gd name="connsiteX1" fmla="*/ 718145 w 1436290"/>
              <a:gd name="connsiteY1" fmla="*/ 0 h 1436290"/>
              <a:gd name="connsiteX2" fmla="*/ 1436290 w 1436290"/>
              <a:gd name="connsiteY2" fmla="*/ 718145 h 1436290"/>
              <a:gd name="connsiteX3" fmla="*/ 718145 w 1436290"/>
              <a:gd name="connsiteY3" fmla="*/ 1436290 h 1436290"/>
              <a:gd name="connsiteX4" fmla="*/ 0 w 1436290"/>
              <a:gd name="connsiteY4" fmla="*/ 718145 h 143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290" h="1436290">
                <a:moveTo>
                  <a:pt x="0" y="718145"/>
                </a:moveTo>
                <a:cubicBezTo>
                  <a:pt x="0" y="321524"/>
                  <a:pt x="321524" y="0"/>
                  <a:pt x="718145" y="0"/>
                </a:cubicBezTo>
                <a:cubicBezTo>
                  <a:pt x="1114766" y="0"/>
                  <a:pt x="1436290" y="321524"/>
                  <a:pt x="1436290" y="718145"/>
                </a:cubicBezTo>
                <a:cubicBezTo>
                  <a:pt x="1436290" y="1114766"/>
                  <a:pt x="1114766" y="1436290"/>
                  <a:pt x="718145" y="1436290"/>
                </a:cubicBezTo>
                <a:cubicBezTo>
                  <a:pt x="321524" y="1436290"/>
                  <a:pt x="0" y="1114766"/>
                  <a:pt x="0" y="718145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5068907"/>
              <a:satOff val="-13064"/>
              <a:lumOff val="-8824"/>
              <a:alphaOff val="0"/>
            </a:schemeClr>
          </a:fillRef>
          <a:effectRef idx="3">
            <a:schemeClr val="accent5">
              <a:hueOff val="-5068907"/>
              <a:satOff val="-13064"/>
              <a:lumOff val="-8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9390" tIns="229390" rIns="229390" bIns="229390" numCol="1" spcCol="1270" anchor="b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Wage Progression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F9C329D-6430-FEFB-F0C3-E6CAE073ED2F}"/>
              </a:ext>
            </a:extLst>
          </p:cNvPr>
          <p:cNvSpPr/>
          <p:nvPr/>
        </p:nvSpPr>
        <p:spPr>
          <a:xfrm>
            <a:off x="6410129" y="1969623"/>
            <a:ext cx="1354915" cy="1362467"/>
          </a:xfrm>
          <a:custGeom>
            <a:avLst/>
            <a:gdLst>
              <a:gd name="connsiteX0" fmla="*/ 0 w 1436290"/>
              <a:gd name="connsiteY0" fmla="*/ 718145 h 1436290"/>
              <a:gd name="connsiteX1" fmla="*/ 718145 w 1436290"/>
              <a:gd name="connsiteY1" fmla="*/ 0 h 1436290"/>
              <a:gd name="connsiteX2" fmla="*/ 1436290 w 1436290"/>
              <a:gd name="connsiteY2" fmla="*/ 718145 h 1436290"/>
              <a:gd name="connsiteX3" fmla="*/ 718145 w 1436290"/>
              <a:gd name="connsiteY3" fmla="*/ 1436290 h 1436290"/>
              <a:gd name="connsiteX4" fmla="*/ 0 w 1436290"/>
              <a:gd name="connsiteY4" fmla="*/ 718145 h 143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290" h="1436290">
                <a:moveTo>
                  <a:pt x="0" y="718145"/>
                </a:moveTo>
                <a:cubicBezTo>
                  <a:pt x="0" y="321524"/>
                  <a:pt x="321524" y="0"/>
                  <a:pt x="718145" y="0"/>
                </a:cubicBezTo>
                <a:cubicBezTo>
                  <a:pt x="1114766" y="0"/>
                  <a:pt x="1436290" y="321524"/>
                  <a:pt x="1436290" y="718145"/>
                </a:cubicBezTo>
                <a:cubicBezTo>
                  <a:pt x="1436290" y="1114766"/>
                  <a:pt x="1114766" y="1436290"/>
                  <a:pt x="718145" y="1436290"/>
                </a:cubicBezTo>
                <a:cubicBezTo>
                  <a:pt x="321524" y="1436290"/>
                  <a:pt x="0" y="1114766"/>
                  <a:pt x="0" y="718145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758543"/>
              <a:satOff val="-17419"/>
              <a:lumOff val="-11765"/>
              <a:alphaOff val="0"/>
            </a:schemeClr>
          </a:fillRef>
          <a:effectRef idx="3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9390" tIns="229390" rIns="229390" bIns="229390" numCol="1" spcCol="1270" anchor="b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Certification </a:t>
            </a:r>
          </a:p>
        </p:txBody>
      </p:sp>
      <p:pic>
        <p:nvPicPr>
          <p:cNvPr id="13" name="Graphic 12" descr="Woman changing Baby with solid fill">
            <a:extLst>
              <a:ext uri="{FF2B5EF4-FFF2-40B4-BE49-F238E27FC236}">
                <a16:creationId xmlns:a16="http://schemas.microsoft.com/office/drawing/2014/main" id="{6B10B61B-E52A-D0AA-10EA-C74992A64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0730" y="666017"/>
            <a:ext cx="720826" cy="724843"/>
          </a:xfrm>
          <a:prstGeom prst="rect">
            <a:avLst/>
          </a:prstGeom>
        </p:spPr>
      </p:pic>
      <p:pic>
        <p:nvPicPr>
          <p:cNvPr id="14" name="Graphic 13" descr="Classroom with solid fill">
            <a:extLst>
              <a:ext uri="{FF2B5EF4-FFF2-40B4-BE49-F238E27FC236}">
                <a16:creationId xmlns:a16="http://schemas.microsoft.com/office/drawing/2014/main" id="{B6FB76D1-7B21-F696-E1BE-DF607A3FF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1070" y="1981730"/>
            <a:ext cx="586857" cy="590128"/>
          </a:xfrm>
          <a:prstGeom prst="rect">
            <a:avLst/>
          </a:prstGeom>
        </p:spPr>
      </p:pic>
      <p:pic>
        <p:nvPicPr>
          <p:cNvPr id="15" name="Graphic 14" descr="Boardroom with solid fill">
            <a:extLst>
              <a:ext uri="{FF2B5EF4-FFF2-40B4-BE49-F238E27FC236}">
                <a16:creationId xmlns:a16="http://schemas.microsoft.com/office/drawing/2014/main" id="{8C749E4B-AD42-D4C4-94C9-0D4814B84A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3098" y="4439525"/>
            <a:ext cx="842185" cy="846879"/>
          </a:xfrm>
          <a:prstGeom prst="rect">
            <a:avLst/>
          </a:prstGeom>
        </p:spPr>
      </p:pic>
      <p:pic>
        <p:nvPicPr>
          <p:cNvPr id="16" name="Graphic 15" descr="Money outline">
            <a:extLst>
              <a:ext uri="{FF2B5EF4-FFF2-40B4-BE49-F238E27FC236}">
                <a16:creationId xmlns:a16="http://schemas.microsoft.com/office/drawing/2014/main" id="{4D53DB75-0821-BA03-7CC8-ADE4120500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0585" y="4324176"/>
            <a:ext cx="824405" cy="829000"/>
          </a:xfrm>
          <a:prstGeom prst="rect">
            <a:avLst/>
          </a:prstGeom>
        </p:spPr>
      </p:pic>
      <p:pic>
        <p:nvPicPr>
          <p:cNvPr id="17" name="Graphic 16" descr="Diploma with solid fill">
            <a:extLst>
              <a:ext uri="{FF2B5EF4-FFF2-40B4-BE49-F238E27FC236}">
                <a16:creationId xmlns:a16="http://schemas.microsoft.com/office/drawing/2014/main" id="{4D1B1D14-4DFB-0674-2BE3-F790789E30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75384" y="2010203"/>
            <a:ext cx="824405" cy="8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9676B4-A910-3F0B-8196-AB170F97770F}"/>
              </a:ext>
            </a:extLst>
          </p:cNvPr>
          <p:cNvSpPr/>
          <p:nvPr/>
        </p:nvSpPr>
        <p:spPr>
          <a:xfrm>
            <a:off x="178528" y="984755"/>
            <a:ext cx="67250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EB3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registered apprenticeship?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EB3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71BF0-2818-F0D1-26F5-67E5F7BD88C1}"/>
              </a:ext>
            </a:extLst>
          </p:cNvPr>
          <p:cNvSpPr txBox="1"/>
          <p:nvPr/>
        </p:nvSpPr>
        <p:spPr>
          <a:xfrm>
            <a:off x="178528" y="5121342"/>
            <a:ext cx="6906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Ask a Career Coach about Registered Apprenticeships or email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Apprenticeship@ky.gov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4BA01B-5735-19E2-F9B4-A5F4E0DDC090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B9D855-7501-06BC-6844-4F5DB445FE11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AI-generated content may be incorrect.">
            <a:extLst>
              <a:ext uri="{FF2B5EF4-FFF2-40B4-BE49-F238E27FC236}">
                <a16:creationId xmlns:a16="http://schemas.microsoft.com/office/drawing/2014/main" id="{5D094131-808B-4124-36BD-04D1AC5D1A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7A3042-26FE-59D3-2AA6-F407254BE9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ECCCACB-6929-7632-B236-A97D79C96126}"/>
              </a:ext>
            </a:extLst>
          </p:cNvPr>
          <p:cNvSpPr txBox="1"/>
          <p:nvPr/>
        </p:nvSpPr>
        <p:spPr>
          <a:xfrm>
            <a:off x="339108" y="1585140"/>
            <a:ext cx="51861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Registered Apprenticeship is an officially recognized education and training model endorsed by the federal Department of Labor.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 is a way for new and current employees to receive high-quality training that is aligned with industry standards. </a:t>
            </a:r>
          </a:p>
        </p:txBody>
      </p:sp>
    </p:spTree>
    <p:extLst>
      <p:ext uri="{BB962C8B-B14F-4D97-AF65-F5344CB8AC3E}">
        <p14:creationId xmlns:p14="http://schemas.microsoft.com/office/powerpoint/2010/main" val="1095384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3752"/>
            <a:ext cx="12192000" cy="379657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6590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6F3A6-C01B-1DBE-382A-2B76571380BF}"/>
              </a:ext>
            </a:extLst>
          </p:cNvPr>
          <p:cNvSpPr txBox="1"/>
          <p:nvPr/>
        </p:nvSpPr>
        <p:spPr>
          <a:xfrm>
            <a:off x="144593" y="494256"/>
            <a:ext cx="12004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Earn While You Learn</a:t>
            </a:r>
          </a:p>
        </p:txBody>
      </p:sp>
      <p:pic>
        <p:nvPicPr>
          <p:cNvPr id="13" name="Graphic 12" descr="Woman changing Baby with solid fill">
            <a:extLst>
              <a:ext uri="{FF2B5EF4-FFF2-40B4-BE49-F238E27FC236}">
                <a16:creationId xmlns:a16="http://schemas.microsoft.com/office/drawing/2014/main" id="{6B10B61B-E52A-D0AA-10EA-C74992A64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3929" y="729281"/>
            <a:ext cx="720826" cy="724843"/>
          </a:xfrm>
          <a:prstGeom prst="rect">
            <a:avLst/>
          </a:prstGeom>
        </p:spPr>
      </p:pic>
      <p:pic>
        <p:nvPicPr>
          <p:cNvPr id="14" name="Graphic 13" descr="Classroom with solid fill">
            <a:extLst>
              <a:ext uri="{FF2B5EF4-FFF2-40B4-BE49-F238E27FC236}">
                <a16:creationId xmlns:a16="http://schemas.microsoft.com/office/drawing/2014/main" id="{B6FB76D1-7B21-F696-E1BE-DF607A3FF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4269" y="2044994"/>
            <a:ext cx="586857" cy="590128"/>
          </a:xfrm>
          <a:prstGeom prst="rect">
            <a:avLst/>
          </a:prstGeom>
        </p:spPr>
      </p:pic>
      <p:pic>
        <p:nvPicPr>
          <p:cNvPr id="17" name="Graphic 16" descr="Diploma with solid fill">
            <a:extLst>
              <a:ext uri="{FF2B5EF4-FFF2-40B4-BE49-F238E27FC236}">
                <a16:creationId xmlns:a16="http://schemas.microsoft.com/office/drawing/2014/main" id="{4D1B1D14-4DFB-0674-2BE3-F790789E3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18583" y="2073467"/>
            <a:ext cx="824405" cy="8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9676B4-A910-3F0B-8196-AB170F97770F}"/>
              </a:ext>
            </a:extLst>
          </p:cNvPr>
          <p:cNvSpPr/>
          <p:nvPr/>
        </p:nvSpPr>
        <p:spPr>
          <a:xfrm>
            <a:off x="161149" y="1716948"/>
            <a:ext cx="67250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a career. Get paid while you train.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71BF0-2818-F0D1-26F5-67E5F7BD88C1}"/>
              </a:ext>
            </a:extLst>
          </p:cNvPr>
          <p:cNvSpPr txBox="1"/>
          <p:nvPr/>
        </p:nvSpPr>
        <p:spPr>
          <a:xfrm>
            <a:off x="204566" y="5092408"/>
            <a:ext cx="6320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Ask a Career Coach about Registered Apprenticeships or email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Apprenticeship@ky.gov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A6F3960-F0F7-E916-92F3-1A2813AC3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49" y="2161933"/>
            <a:ext cx="5854169" cy="134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317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Learn hands-on in the field — no student debt</a:t>
            </a:r>
          </a:p>
          <a:p>
            <a:pPr marL="285750" marR="0" lvl="0" indent="-2317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Choose from over 1,500 apprenticeship programs across Kentucky</a:t>
            </a:r>
          </a:p>
          <a:p>
            <a:pPr marL="285750" marR="0" lvl="0" indent="-2317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Opportunities in healthcare, IT, skilled trades, and many more!</a:t>
            </a:r>
          </a:p>
          <a:p>
            <a:pPr marL="285750" marR="0" lvl="0" indent="-2317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Gain real experience and a nationally recognized credential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E71496-4D1A-08C4-F528-93A476BA1E80}"/>
              </a:ext>
            </a:extLst>
          </p:cNvPr>
          <p:cNvSpPr/>
          <p:nvPr/>
        </p:nvSpPr>
        <p:spPr>
          <a:xfrm>
            <a:off x="161149" y="1035649"/>
            <a:ext cx="6725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EB3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Registered Apprenticeship</a:t>
            </a:r>
          </a:p>
        </p:txBody>
      </p:sp>
      <p:pic>
        <p:nvPicPr>
          <p:cNvPr id="33" name="Picture 32" descr="Worker wearing safety helmet">
            <a:extLst>
              <a:ext uri="{FF2B5EF4-FFF2-40B4-BE49-F238E27FC236}">
                <a16:creationId xmlns:a16="http://schemas.microsoft.com/office/drawing/2014/main" id="{6871BDB9-4066-A979-3175-8AB0B5A62D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85" y="1804510"/>
            <a:ext cx="5060482" cy="33736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3B69F6-4BD1-7B69-E845-80764B0BC2D2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D3C4E-17A0-3436-633E-D0F6BCC282A1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AI-generated content may be incorrect.">
            <a:extLst>
              <a:ext uri="{FF2B5EF4-FFF2-40B4-BE49-F238E27FC236}">
                <a16:creationId xmlns:a16="http://schemas.microsoft.com/office/drawing/2014/main" id="{250165C1-50BC-EFEA-8AA0-D6EDDDC6CF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394C37-6B0C-EA02-C203-D80898E372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69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9" name="Rectangle 8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8723C98-FC5F-19C6-F434-53C5CF9ED519}"/>
              </a:ext>
            </a:extLst>
          </p:cNvPr>
          <p:cNvSpPr txBox="1"/>
          <p:nvPr/>
        </p:nvSpPr>
        <p:spPr>
          <a:xfrm>
            <a:off x="144593" y="494256"/>
            <a:ext cx="12004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Registered Apprenticeship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0A966-F575-89CD-F919-BCC9DBF8D137}"/>
              </a:ext>
            </a:extLst>
          </p:cNvPr>
          <p:cNvSpPr/>
          <p:nvPr/>
        </p:nvSpPr>
        <p:spPr>
          <a:xfrm>
            <a:off x="144593" y="1010346"/>
            <a:ext cx="9335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EB3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It Really Means to Be a Registered Apprentice	</a:t>
            </a:r>
          </a:p>
        </p:txBody>
      </p:sp>
      <p:pic>
        <p:nvPicPr>
          <p:cNvPr id="18" name="Picture 17" descr="Worker in factory">
            <a:extLst>
              <a:ext uri="{FF2B5EF4-FFF2-40B4-BE49-F238E27FC236}">
                <a16:creationId xmlns:a16="http://schemas.microsoft.com/office/drawing/2014/main" id="{653F1275-CCB3-3571-B24A-E6B1DA1BB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r="10844"/>
          <a:stretch/>
        </p:blipFill>
        <p:spPr>
          <a:xfrm>
            <a:off x="7671750" y="1625370"/>
            <a:ext cx="4128200" cy="351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3C2021-E0EF-1C85-8D87-8A9CC9DA182E}"/>
              </a:ext>
            </a:extLst>
          </p:cNvPr>
          <p:cNvSpPr txBox="1"/>
          <p:nvPr/>
        </p:nvSpPr>
        <p:spPr>
          <a:xfrm>
            <a:off x="751373" y="4933040"/>
            <a:ext cx="6136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Ask a Career Coach about Registered Apprenticeships or email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Apprenticeship@ky.gov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B93C69-9C24-1270-BE1E-EF5174AFF745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D27E4-B0D4-F339-F386-12A5C7311767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AI-generated content may be incorrect.">
            <a:extLst>
              <a:ext uri="{FF2B5EF4-FFF2-40B4-BE49-F238E27FC236}">
                <a16:creationId xmlns:a16="http://schemas.microsoft.com/office/drawing/2014/main" id="{75DE2F31-8A6B-0006-2F2C-9F1FF0AD0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F138EE-8936-6147-8382-04541A931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E2BFB4-FC8C-E578-6D2F-975495873848}"/>
              </a:ext>
            </a:extLst>
          </p:cNvPr>
          <p:cNvSpPr txBox="1"/>
          <p:nvPr/>
        </p:nvSpPr>
        <p:spPr>
          <a:xfrm>
            <a:off x="216311" y="1798570"/>
            <a:ext cx="72064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You are in 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formal training program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recognized by the U.S. Department of Labor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You are an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employee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learning your occupation through real work experience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You are working toward becoming a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Journeyworker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— a fully qualified professional in your industry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You are gaining both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practical skills (OJT) and educational knowledge (RTI)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You are part of 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career pathway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not just a job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You are earning wages while building long-term credentials</a:t>
            </a:r>
          </a:p>
        </p:txBody>
      </p:sp>
    </p:spTree>
    <p:extLst>
      <p:ext uri="{BB962C8B-B14F-4D97-AF65-F5344CB8AC3E}">
        <p14:creationId xmlns:p14="http://schemas.microsoft.com/office/powerpoint/2010/main" val="3903990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4ABB34-712A-914F-3181-85CEF5B94090}"/>
              </a:ext>
            </a:extLst>
          </p:cNvPr>
          <p:cNvSpPr/>
          <p:nvPr/>
        </p:nvSpPr>
        <p:spPr>
          <a:xfrm>
            <a:off x="0" y="0"/>
            <a:ext cx="12192000" cy="1012723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CA85D5-1390-F648-A412-5B8AF5CC5C5A}"/>
              </a:ext>
            </a:extLst>
          </p:cNvPr>
          <p:cNvSpPr txBox="1"/>
          <p:nvPr/>
        </p:nvSpPr>
        <p:spPr>
          <a:xfrm>
            <a:off x="103239" y="8848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6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Become 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Job-Ready</a:t>
            </a:r>
            <a:r>
              <a:rPr lang="en-US" sz="46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Starting Today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5B1E7-EA66-19B1-272A-B12A407D3926}"/>
              </a:ext>
            </a:extLst>
          </p:cNvPr>
          <p:cNvSpPr txBox="1"/>
          <p:nvPr/>
        </p:nvSpPr>
        <p:spPr>
          <a:xfrm>
            <a:off x="221225" y="1526151"/>
            <a:ext cx="8313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Learn in-demand, job-ready skills with Coursera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A57CF-B804-6C6A-AB0C-35C3CB3C7955}"/>
              </a:ext>
            </a:extLst>
          </p:cNvPr>
          <p:cNvSpPr txBox="1"/>
          <p:nvPr/>
        </p:nvSpPr>
        <p:spPr>
          <a:xfrm>
            <a:off x="221224" y="2093716"/>
            <a:ext cx="8313175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1747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Gain the skills and real-world experience to be a great job candidate.</a:t>
            </a:r>
          </a:p>
          <a:p>
            <a:pPr marL="176213" indent="-117475">
              <a:buFont typeface="Arial" panose="020B0604020202020204" pitchFamily="34" charset="0"/>
              <a:buChar char="•"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1747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Complete hands-on Guided Projects and world-class courses to quickly learn everything from interview and communication skills to Microsoft Excel for business.</a:t>
            </a:r>
          </a:p>
          <a:p>
            <a:pPr marL="176213" indent="-117475">
              <a:buFont typeface="Arial" panose="020B0604020202020204" pitchFamily="34" charset="0"/>
              <a:buChar char="•"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1747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Join 97M+ global learners on Coursera and choose from more than 5,000 world-class courses as you prepare for career success in today's job market.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Sign up for Coursera and start learning today!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get started, create an account with the invitation link sent by your career coach via email.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0988" indent="-11747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Get started with these popular options:</a:t>
            </a:r>
          </a:p>
          <a:p>
            <a:pPr marL="280988" indent="-11747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How to build a Professional Resume</a:t>
            </a:r>
          </a:p>
          <a:p>
            <a:pPr marL="280988" indent="-11747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Excel in a job interview</a:t>
            </a:r>
          </a:p>
          <a:p>
            <a:pPr marL="280988" indent="-11747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Microsoft 365 Fundamentals</a:t>
            </a:r>
          </a:p>
          <a:p>
            <a:pPr marL="280988" indent="-11747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Writing professional emails and memos</a:t>
            </a:r>
          </a:p>
          <a:p>
            <a:pPr marL="280988" indent="-11747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Facebook Marketing Analyst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oogle Shape;112;p26">
            <a:extLst>
              <a:ext uri="{FF2B5EF4-FFF2-40B4-BE49-F238E27FC236}">
                <a16:creationId xmlns:a16="http://schemas.microsoft.com/office/drawing/2014/main" id="{12BF18D3-89F9-E619-36EC-12D3CF7B34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55625" y="1437786"/>
            <a:ext cx="3120007" cy="428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0;p34">
            <a:extLst>
              <a:ext uri="{FF2B5EF4-FFF2-40B4-BE49-F238E27FC236}">
                <a16:creationId xmlns:a16="http://schemas.microsoft.com/office/drawing/2014/main" id="{DDDBFCD4-5E2D-1F2A-A041-7474961E89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11597"/>
            <a:ext cx="3818312" cy="8390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F2EE27-A2CC-D385-BF5A-86BF928C4A65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B1FF6A-7C69-16D8-42CF-6D68F289E545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0A8A21F9-7129-95BC-8163-55B89B659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2BC0B-7755-5908-7832-EBC32100E2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7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91398B-AD73-A16C-5926-76D542ED2D00}"/>
              </a:ext>
            </a:extLst>
          </p:cNvPr>
          <p:cNvSpPr/>
          <p:nvPr/>
        </p:nvSpPr>
        <p:spPr>
          <a:xfrm>
            <a:off x="206472" y="132732"/>
            <a:ext cx="8406584" cy="2227420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4600A-11AA-3692-62CD-1C64AF0D6D32}"/>
              </a:ext>
            </a:extLst>
          </p:cNvPr>
          <p:cNvSpPr txBox="1"/>
          <p:nvPr/>
        </p:nvSpPr>
        <p:spPr>
          <a:xfrm>
            <a:off x="252562" y="88181"/>
            <a:ext cx="82867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Reemployment Services and Eligibility Assessment (RESEA)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13EB3-B5CE-4A1B-E128-D3DEBF2E17E9}"/>
              </a:ext>
            </a:extLst>
          </p:cNvPr>
          <p:cNvSpPr txBox="1"/>
          <p:nvPr/>
        </p:nvSpPr>
        <p:spPr>
          <a:xfrm>
            <a:off x="252562" y="2423135"/>
            <a:ext cx="11746791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RESEA primarily serves two populations:</a:t>
            </a:r>
          </a:p>
          <a:p>
            <a:pPr marL="398463" indent="-280988"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Individuals who are profiled as most likely to exhaust benefits</a:t>
            </a:r>
          </a:p>
          <a:p>
            <a:pPr marL="398463" indent="-280988"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Unemployment Compensation for Ex-servicemembers (UCX) Recipients </a:t>
            </a:r>
          </a:p>
          <a:p>
            <a:pPr marL="117475"/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Only claimants who have received at least one UC payment are eligible for profiling and selection.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Selected claimants are then required to participate in RESEA to continue receiving UC which includes intensive case management through: </a:t>
            </a:r>
          </a:p>
          <a:p>
            <a:pPr marL="574675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Welcome and Orientation to the KCC and the RESEA Program</a:t>
            </a:r>
          </a:p>
          <a:p>
            <a:pPr marL="574675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submission of an initial assessment and completion of an IEP with a career coach</a:t>
            </a:r>
          </a:p>
          <a:p>
            <a:pPr marL="574675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Required appointments with the career coach/reporting to reemployment services, as necessary</a:t>
            </a:r>
          </a:p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 learn more, contact your career coach.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CB3B7-C19E-30FD-BCC1-7963B47042C2}"/>
              </a:ext>
            </a:extLst>
          </p:cNvPr>
          <p:cNvSpPr txBox="1"/>
          <p:nvPr/>
        </p:nvSpPr>
        <p:spPr>
          <a:xfrm>
            <a:off x="252562" y="1358855"/>
            <a:ext cx="828675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Reemployment Services and Eligibility Assessment (RESEA) program is a reemployment services program for profiled unemployment compensation (UC) claimants.</a:t>
            </a:r>
          </a:p>
        </p:txBody>
      </p:sp>
      <p:pic>
        <p:nvPicPr>
          <p:cNvPr id="13" name="Picture 12" descr="A picture containing person, computer, desk&#10;&#10;AI-generated content may be incorrect.">
            <a:extLst>
              <a:ext uri="{FF2B5EF4-FFF2-40B4-BE49-F238E27FC236}">
                <a16:creationId xmlns:a16="http://schemas.microsoft.com/office/drawing/2014/main" id="{E13AA3C8-8680-CBFD-D18E-0BA91E3EF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06" y="132731"/>
            <a:ext cx="3368780" cy="22458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FD92E1-8286-653D-3909-8E5A8946A597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3678CC-A15D-05A6-E1B4-81CF881E54F8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AI-generated content may be incorrect.">
            <a:extLst>
              <a:ext uri="{FF2B5EF4-FFF2-40B4-BE49-F238E27FC236}">
                <a16:creationId xmlns:a16="http://schemas.microsoft.com/office/drawing/2014/main" id="{19E18CDF-3E72-0269-FD5C-762835E48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01216D-9E4F-E123-B243-5200A4839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9" name="Rectangle 8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8723C98-FC5F-19C6-F434-53C5CF9ED519}"/>
              </a:ext>
            </a:extLst>
          </p:cNvPr>
          <p:cNvSpPr txBox="1"/>
          <p:nvPr/>
        </p:nvSpPr>
        <p:spPr>
          <a:xfrm>
            <a:off x="101316" y="585348"/>
            <a:ext cx="12004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Kentucky’s Public Workforce System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78073B-4750-07A1-2219-FDB64B95EF3E}"/>
              </a:ext>
            </a:extLst>
          </p:cNvPr>
          <p:cNvSpPr/>
          <p:nvPr/>
        </p:nvSpPr>
        <p:spPr>
          <a:xfrm>
            <a:off x="101316" y="1159264"/>
            <a:ext cx="6809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and Entry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CF56F14-5A97-6243-9F49-9608B80CC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748070"/>
              </p:ext>
            </p:extLst>
          </p:nvPr>
        </p:nvGraphicFramePr>
        <p:xfrm>
          <a:off x="5380713" y="3027972"/>
          <a:ext cx="6420222" cy="2782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6182653-1807-7AC6-256C-15EED800B76E}"/>
              </a:ext>
            </a:extLst>
          </p:cNvPr>
          <p:cNvSpPr/>
          <p:nvPr/>
        </p:nvSpPr>
        <p:spPr>
          <a:xfrm>
            <a:off x="5281175" y="2461045"/>
            <a:ext cx="6725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Kentucky Career Center (KCC)?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FD79E2-CCF3-898F-B0E4-975CBE7C9542}"/>
              </a:ext>
            </a:extLst>
          </p:cNvPr>
          <p:cNvCxnSpPr>
            <a:cxnSpLocks/>
          </p:cNvCxnSpPr>
          <p:nvPr/>
        </p:nvCxnSpPr>
        <p:spPr>
          <a:xfrm>
            <a:off x="5162501" y="1786570"/>
            <a:ext cx="0" cy="34830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D74C1D7-AC26-2D8A-0D34-D467518199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" r="53764"/>
          <a:stretch/>
        </p:blipFill>
        <p:spPr>
          <a:xfrm>
            <a:off x="391065" y="2317955"/>
            <a:ext cx="4138366" cy="21068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2D05A3-8F7F-6D37-CEDC-98316EF95651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A26725-7750-E8AD-93A9-93EC5311B507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AI-generated content may be incorrect.">
            <a:extLst>
              <a:ext uri="{FF2B5EF4-FFF2-40B4-BE49-F238E27FC236}">
                <a16:creationId xmlns:a16="http://schemas.microsoft.com/office/drawing/2014/main" id="{97BD89F6-2DE0-EC7E-770C-75DB532ED3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671593-117A-B794-2B71-B92DF852FC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1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9" name="Rectangle 8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8723C98-FC5F-19C6-F434-53C5CF9ED519}"/>
              </a:ext>
            </a:extLst>
          </p:cNvPr>
          <p:cNvSpPr txBox="1"/>
          <p:nvPr/>
        </p:nvSpPr>
        <p:spPr>
          <a:xfrm>
            <a:off x="101316" y="585348"/>
            <a:ext cx="12004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 Career Center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78073B-4750-07A1-2219-FDB64B95EF3E}"/>
              </a:ext>
            </a:extLst>
          </p:cNvPr>
          <p:cNvSpPr/>
          <p:nvPr/>
        </p:nvSpPr>
        <p:spPr>
          <a:xfrm>
            <a:off x="101316" y="1159264"/>
            <a:ext cx="6809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Hub of the Public Workforce System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37202B-0F20-9DB9-1BF5-69672C27C8B4}"/>
              </a:ext>
            </a:extLst>
          </p:cNvPr>
          <p:cNvGrpSpPr/>
          <p:nvPr/>
        </p:nvGrpSpPr>
        <p:grpSpPr>
          <a:xfrm>
            <a:off x="1545788" y="2025267"/>
            <a:ext cx="9115473" cy="3512354"/>
            <a:chOff x="185802" y="1924566"/>
            <a:chExt cx="6569327" cy="35123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182653-1807-7AC6-256C-15EED800B76E}"/>
                </a:ext>
              </a:extLst>
            </p:cNvPr>
            <p:cNvSpPr/>
            <p:nvPr/>
          </p:nvSpPr>
          <p:spPr>
            <a:xfrm>
              <a:off x="185802" y="1924566"/>
              <a:ext cx="429015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it Works</a:t>
              </a:r>
            </a:p>
            <a:p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6D1F081-A8FB-A6F6-A2AE-6A90E187DDCE}"/>
                </a:ext>
              </a:extLst>
            </p:cNvPr>
            <p:cNvSpPr/>
            <p:nvPr/>
          </p:nvSpPr>
          <p:spPr>
            <a:xfrm>
              <a:off x="185802" y="2621951"/>
              <a:ext cx="6569327" cy="722925"/>
            </a:xfrm>
            <a:custGeom>
              <a:avLst/>
              <a:gdLst>
                <a:gd name="connsiteX0" fmla="*/ 0 w 6569327"/>
                <a:gd name="connsiteY0" fmla="*/ 0 h 722925"/>
                <a:gd name="connsiteX1" fmla="*/ 6569327 w 6569327"/>
                <a:gd name="connsiteY1" fmla="*/ 0 h 722925"/>
                <a:gd name="connsiteX2" fmla="*/ 6569327 w 6569327"/>
                <a:gd name="connsiteY2" fmla="*/ 722925 h 722925"/>
                <a:gd name="connsiteX3" fmla="*/ 0 w 6569327"/>
                <a:gd name="connsiteY3" fmla="*/ 722925 h 722925"/>
                <a:gd name="connsiteX4" fmla="*/ 0 w 6569327"/>
                <a:gd name="connsiteY4" fmla="*/ 0 h 72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9327" h="722925">
                  <a:moveTo>
                    <a:pt x="0" y="0"/>
                  </a:moveTo>
                  <a:lnTo>
                    <a:pt x="6569327" y="0"/>
                  </a:lnTo>
                  <a:lnTo>
                    <a:pt x="6569327" y="722925"/>
                  </a:lnTo>
                  <a:lnTo>
                    <a:pt x="0" y="7229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9853" tIns="354076" rIns="509853" bIns="128016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0" i="0" kern="1200" baseline="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100+ locations </a:t>
              </a:r>
              <a:r>
                <a:rPr lang="en-US" sz="1600" b="0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across all 120 counties.</a:t>
              </a: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0CD83E-750A-AC22-18B5-2967DBF992B5}"/>
                </a:ext>
              </a:extLst>
            </p:cNvPr>
            <p:cNvSpPr/>
            <p:nvPr/>
          </p:nvSpPr>
          <p:spPr>
            <a:xfrm>
              <a:off x="514268" y="2371031"/>
              <a:ext cx="4598528" cy="501840"/>
            </a:xfrm>
            <a:custGeom>
              <a:avLst/>
              <a:gdLst>
                <a:gd name="connsiteX0" fmla="*/ 0 w 4598528"/>
                <a:gd name="connsiteY0" fmla="*/ 83642 h 501840"/>
                <a:gd name="connsiteX1" fmla="*/ 83642 w 4598528"/>
                <a:gd name="connsiteY1" fmla="*/ 0 h 501840"/>
                <a:gd name="connsiteX2" fmla="*/ 4514886 w 4598528"/>
                <a:gd name="connsiteY2" fmla="*/ 0 h 501840"/>
                <a:gd name="connsiteX3" fmla="*/ 4598528 w 4598528"/>
                <a:gd name="connsiteY3" fmla="*/ 83642 h 501840"/>
                <a:gd name="connsiteX4" fmla="*/ 4598528 w 4598528"/>
                <a:gd name="connsiteY4" fmla="*/ 418198 h 501840"/>
                <a:gd name="connsiteX5" fmla="*/ 4514886 w 4598528"/>
                <a:gd name="connsiteY5" fmla="*/ 501840 h 501840"/>
                <a:gd name="connsiteX6" fmla="*/ 83642 w 4598528"/>
                <a:gd name="connsiteY6" fmla="*/ 501840 h 501840"/>
                <a:gd name="connsiteX7" fmla="*/ 0 w 4598528"/>
                <a:gd name="connsiteY7" fmla="*/ 418198 h 501840"/>
                <a:gd name="connsiteX8" fmla="*/ 0 w 4598528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8528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4514886" y="0"/>
                  </a:lnTo>
                  <a:cubicBezTo>
                    <a:pt x="4561080" y="0"/>
                    <a:pt x="4598528" y="37448"/>
                    <a:pt x="4598528" y="83642"/>
                  </a:cubicBezTo>
                  <a:lnTo>
                    <a:pt x="4598528" y="418198"/>
                  </a:lnTo>
                  <a:cubicBezTo>
                    <a:pt x="4598528" y="464392"/>
                    <a:pt x="4561080" y="501840"/>
                    <a:pt x="4514886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  <a:solidFill>
              <a:srgbClr val="093B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8311" tIns="24498" rIns="198311" bIns="24498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Statewide Presence</a:t>
              </a:r>
              <a:endParaRPr lang="en-US" sz="1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CF3A263-ED0F-554A-8B7E-46C0A12F70DE}"/>
                </a:ext>
              </a:extLst>
            </p:cNvPr>
            <p:cNvSpPr/>
            <p:nvPr/>
          </p:nvSpPr>
          <p:spPr>
            <a:xfrm>
              <a:off x="185802" y="3687596"/>
              <a:ext cx="6569327" cy="712980"/>
            </a:xfrm>
            <a:custGeom>
              <a:avLst/>
              <a:gdLst>
                <a:gd name="connsiteX0" fmla="*/ 0 w 6569327"/>
                <a:gd name="connsiteY0" fmla="*/ 0 h 963900"/>
                <a:gd name="connsiteX1" fmla="*/ 6569327 w 6569327"/>
                <a:gd name="connsiteY1" fmla="*/ 0 h 963900"/>
                <a:gd name="connsiteX2" fmla="*/ 6569327 w 6569327"/>
                <a:gd name="connsiteY2" fmla="*/ 963900 h 963900"/>
                <a:gd name="connsiteX3" fmla="*/ 0 w 6569327"/>
                <a:gd name="connsiteY3" fmla="*/ 963900 h 963900"/>
                <a:gd name="connsiteX4" fmla="*/ 0 w 6569327"/>
                <a:gd name="connsiteY4" fmla="*/ 0 h 96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9327" h="963900">
                  <a:moveTo>
                    <a:pt x="0" y="0"/>
                  </a:moveTo>
                  <a:lnTo>
                    <a:pt x="6569327" y="0"/>
                  </a:lnTo>
                  <a:lnTo>
                    <a:pt x="6569327" y="963900"/>
                  </a:lnTo>
                  <a:lnTo>
                    <a:pt x="0" y="9639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9853" tIns="354076" rIns="509853" bIns="128016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Brings together key agencies under one system; some co-located, all connected.</a:t>
              </a: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1D2F169-FE2B-0C7B-3011-5A8BF87CB247}"/>
                </a:ext>
              </a:extLst>
            </p:cNvPr>
            <p:cNvSpPr/>
            <p:nvPr/>
          </p:nvSpPr>
          <p:spPr>
            <a:xfrm>
              <a:off x="514268" y="3436676"/>
              <a:ext cx="4598528" cy="501840"/>
            </a:xfrm>
            <a:custGeom>
              <a:avLst/>
              <a:gdLst>
                <a:gd name="connsiteX0" fmla="*/ 0 w 4598528"/>
                <a:gd name="connsiteY0" fmla="*/ 83642 h 501840"/>
                <a:gd name="connsiteX1" fmla="*/ 83642 w 4598528"/>
                <a:gd name="connsiteY1" fmla="*/ 0 h 501840"/>
                <a:gd name="connsiteX2" fmla="*/ 4514886 w 4598528"/>
                <a:gd name="connsiteY2" fmla="*/ 0 h 501840"/>
                <a:gd name="connsiteX3" fmla="*/ 4598528 w 4598528"/>
                <a:gd name="connsiteY3" fmla="*/ 83642 h 501840"/>
                <a:gd name="connsiteX4" fmla="*/ 4598528 w 4598528"/>
                <a:gd name="connsiteY4" fmla="*/ 418198 h 501840"/>
                <a:gd name="connsiteX5" fmla="*/ 4514886 w 4598528"/>
                <a:gd name="connsiteY5" fmla="*/ 501840 h 501840"/>
                <a:gd name="connsiteX6" fmla="*/ 83642 w 4598528"/>
                <a:gd name="connsiteY6" fmla="*/ 501840 h 501840"/>
                <a:gd name="connsiteX7" fmla="*/ 0 w 4598528"/>
                <a:gd name="connsiteY7" fmla="*/ 418198 h 501840"/>
                <a:gd name="connsiteX8" fmla="*/ 0 w 4598528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8528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4514886" y="0"/>
                  </a:lnTo>
                  <a:cubicBezTo>
                    <a:pt x="4561080" y="0"/>
                    <a:pt x="4598528" y="37448"/>
                    <a:pt x="4598528" y="83642"/>
                  </a:cubicBezTo>
                  <a:lnTo>
                    <a:pt x="4598528" y="418198"/>
                  </a:lnTo>
                  <a:cubicBezTo>
                    <a:pt x="4598528" y="464392"/>
                    <a:pt x="4561080" y="501840"/>
                    <a:pt x="4514886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  <a:solidFill>
              <a:srgbClr val="093B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8311" tIns="24498" rIns="198311" bIns="24498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Partner-Driven Model</a:t>
              </a:r>
              <a:endParaRPr lang="en-US" sz="1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FD6130-835E-61B2-4DBD-F9432E65F971}"/>
                </a:ext>
              </a:extLst>
            </p:cNvPr>
            <p:cNvSpPr/>
            <p:nvPr/>
          </p:nvSpPr>
          <p:spPr>
            <a:xfrm>
              <a:off x="185802" y="4749114"/>
              <a:ext cx="6569327" cy="687806"/>
            </a:xfrm>
            <a:custGeom>
              <a:avLst/>
              <a:gdLst>
                <a:gd name="connsiteX0" fmla="*/ 0 w 6569327"/>
                <a:gd name="connsiteY0" fmla="*/ 0 h 963900"/>
                <a:gd name="connsiteX1" fmla="*/ 6569327 w 6569327"/>
                <a:gd name="connsiteY1" fmla="*/ 0 h 963900"/>
                <a:gd name="connsiteX2" fmla="*/ 6569327 w 6569327"/>
                <a:gd name="connsiteY2" fmla="*/ 963900 h 963900"/>
                <a:gd name="connsiteX3" fmla="*/ 0 w 6569327"/>
                <a:gd name="connsiteY3" fmla="*/ 963900 h 963900"/>
                <a:gd name="connsiteX4" fmla="*/ 0 w 6569327"/>
                <a:gd name="connsiteY4" fmla="*/ 0 h 96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9327" h="963900">
                  <a:moveTo>
                    <a:pt x="0" y="0"/>
                  </a:moveTo>
                  <a:lnTo>
                    <a:pt x="6569327" y="0"/>
                  </a:lnTo>
                  <a:lnTo>
                    <a:pt x="6569327" y="963900"/>
                  </a:lnTo>
                  <a:lnTo>
                    <a:pt x="0" y="9639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9853" tIns="354076" rIns="509853" bIns="128016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Even if partners aren’t physically in a center, they are part of the system and services.</a:t>
              </a: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629E3F1-EABB-CF4D-B61D-C8EE4BD4E9B8}"/>
                </a:ext>
              </a:extLst>
            </p:cNvPr>
            <p:cNvSpPr/>
            <p:nvPr/>
          </p:nvSpPr>
          <p:spPr>
            <a:xfrm>
              <a:off x="514268" y="4498194"/>
              <a:ext cx="4598528" cy="501840"/>
            </a:xfrm>
            <a:custGeom>
              <a:avLst/>
              <a:gdLst>
                <a:gd name="connsiteX0" fmla="*/ 0 w 4598528"/>
                <a:gd name="connsiteY0" fmla="*/ 83642 h 501840"/>
                <a:gd name="connsiteX1" fmla="*/ 83642 w 4598528"/>
                <a:gd name="connsiteY1" fmla="*/ 0 h 501840"/>
                <a:gd name="connsiteX2" fmla="*/ 4514886 w 4598528"/>
                <a:gd name="connsiteY2" fmla="*/ 0 h 501840"/>
                <a:gd name="connsiteX3" fmla="*/ 4598528 w 4598528"/>
                <a:gd name="connsiteY3" fmla="*/ 83642 h 501840"/>
                <a:gd name="connsiteX4" fmla="*/ 4598528 w 4598528"/>
                <a:gd name="connsiteY4" fmla="*/ 418198 h 501840"/>
                <a:gd name="connsiteX5" fmla="*/ 4514886 w 4598528"/>
                <a:gd name="connsiteY5" fmla="*/ 501840 h 501840"/>
                <a:gd name="connsiteX6" fmla="*/ 83642 w 4598528"/>
                <a:gd name="connsiteY6" fmla="*/ 501840 h 501840"/>
                <a:gd name="connsiteX7" fmla="*/ 0 w 4598528"/>
                <a:gd name="connsiteY7" fmla="*/ 418198 h 501840"/>
                <a:gd name="connsiteX8" fmla="*/ 0 w 4598528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8528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4514886" y="0"/>
                  </a:lnTo>
                  <a:cubicBezTo>
                    <a:pt x="4561080" y="0"/>
                    <a:pt x="4598528" y="37448"/>
                    <a:pt x="4598528" y="83642"/>
                  </a:cubicBezTo>
                  <a:lnTo>
                    <a:pt x="4598528" y="418198"/>
                  </a:lnTo>
                  <a:cubicBezTo>
                    <a:pt x="4598528" y="464392"/>
                    <a:pt x="4561080" y="501840"/>
                    <a:pt x="4514886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  <a:solidFill>
              <a:srgbClr val="093B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8311" tIns="24498" rIns="198311" bIns="24498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One-Stop Access</a:t>
              </a:r>
              <a:endParaRPr lang="en-US" sz="1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30AD6F8-055A-199A-0A86-0AF3B886CB57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24F3F3-9F53-3CCB-330F-14236F1A67CD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Text&#10;&#10;AI-generated content may be incorrect.">
            <a:extLst>
              <a:ext uri="{FF2B5EF4-FFF2-40B4-BE49-F238E27FC236}">
                <a16:creationId xmlns:a16="http://schemas.microsoft.com/office/drawing/2014/main" id="{A4A51E31-39F2-1F55-215C-789ACD881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75FE72-A5B5-8935-685E-D949900E2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86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5" name="Rectangle 4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FF0B04-E695-4937-C83A-5D9FA5CAC957}"/>
              </a:ext>
            </a:extLst>
          </p:cNvPr>
          <p:cNvSpPr txBox="1"/>
          <p:nvPr/>
        </p:nvSpPr>
        <p:spPr>
          <a:xfrm>
            <a:off x="185803" y="483422"/>
            <a:ext cx="9859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Kentucky’s Public Workforce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00E77-49B8-DBB7-8FC9-DE682A0E5A35}"/>
              </a:ext>
            </a:extLst>
          </p:cNvPr>
          <p:cNvSpPr txBox="1"/>
          <p:nvPr/>
        </p:nvSpPr>
        <p:spPr>
          <a:xfrm>
            <a:off x="413719" y="1753107"/>
            <a:ext cx="88622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Kentucky Career Center framework has many partners that provide no-cost workforce solutions: 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E3022C-1B1E-39EA-6620-AFE0A1F743B6}"/>
              </a:ext>
            </a:extLst>
          </p:cNvPr>
          <p:cNvSpPr/>
          <p:nvPr/>
        </p:nvSpPr>
        <p:spPr>
          <a:xfrm>
            <a:off x="185803" y="1075354"/>
            <a:ext cx="6725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 for Success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DC0FC-03CD-1315-69FC-E55424B3C7E7}"/>
              </a:ext>
            </a:extLst>
          </p:cNvPr>
          <p:cNvSpPr txBox="1"/>
          <p:nvPr/>
        </p:nvSpPr>
        <p:spPr>
          <a:xfrm>
            <a:off x="792829" y="2460993"/>
            <a:ext cx="6117996" cy="2776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863" indent="-16986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Career Development Office</a:t>
            </a:r>
          </a:p>
          <a:p>
            <a:pPr marL="169863" indent="-16986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Office of Adult Education</a:t>
            </a:r>
          </a:p>
          <a:p>
            <a:pPr marL="169863" indent="-16986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Office of Employer and Apprenticeship Services</a:t>
            </a:r>
          </a:p>
          <a:p>
            <a:pPr marL="169863" indent="-16986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Office of Vocational Rehabilitation</a:t>
            </a:r>
          </a:p>
          <a:p>
            <a:pPr marL="169863" indent="-16986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Workforce Innovation Boards (WIBs)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FEEF47-C43F-1A92-B3D2-DA9BBB6E5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" r="53764"/>
          <a:stretch/>
        </p:blipFill>
        <p:spPr>
          <a:xfrm>
            <a:off x="7715692" y="3464769"/>
            <a:ext cx="4138366" cy="21068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5DA270-E3BD-4A16-C75E-31AFEA069C98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D5A0A2-C75D-3D12-71C3-FCACBB15D16F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AI-generated content may be incorrect.">
            <a:extLst>
              <a:ext uri="{FF2B5EF4-FFF2-40B4-BE49-F238E27FC236}">
                <a16:creationId xmlns:a16="http://schemas.microsoft.com/office/drawing/2014/main" id="{8F38EA9C-ED14-0F9C-0997-2CC0FDAE4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DBB882-C10D-7C34-AD26-5D598E167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93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5" name="Rectangle 4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5974588"/>
            <a:ext cx="12192000" cy="883412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905764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FF0B04-E695-4937-C83A-5D9FA5CAC957}"/>
              </a:ext>
            </a:extLst>
          </p:cNvPr>
          <p:cNvSpPr txBox="1"/>
          <p:nvPr/>
        </p:nvSpPr>
        <p:spPr>
          <a:xfrm>
            <a:off x="185803" y="483422"/>
            <a:ext cx="9859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 Career Center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E3022C-1B1E-39EA-6620-AFE0A1F743B6}"/>
              </a:ext>
            </a:extLst>
          </p:cNvPr>
          <p:cNvSpPr/>
          <p:nvPr/>
        </p:nvSpPr>
        <p:spPr>
          <a:xfrm>
            <a:off x="185802" y="1075354"/>
            <a:ext cx="8775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Jobseeker Services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FCC591-753A-181E-6605-FE153F41F251}"/>
              </a:ext>
            </a:extLst>
          </p:cNvPr>
          <p:cNvGrpSpPr/>
          <p:nvPr/>
        </p:nvGrpSpPr>
        <p:grpSpPr>
          <a:xfrm>
            <a:off x="1612663" y="2516077"/>
            <a:ext cx="8966673" cy="1235395"/>
            <a:chOff x="1327397" y="2457249"/>
            <a:chExt cx="8966673" cy="123539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95ED05-1C52-16FC-F6F5-9C90910E96BA}"/>
                </a:ext>
              </a:extLst>
            </p:cNvPr>
            <p:cNvSpPr/>
            <p:nvPr/>
          </p:nvSpPr>
          <p:spPr>
            <a:xfrm>
              <a:off x="1484272" y="2627197"/>
              <a:ext cx="4086969" cy="1065447"/>
            </a:xfrm>
            <a:custGeom>
              <a:avLst/>
              <a:gdLst>
                <a:gd name="connsiteX0" fmla="*/ 0 w 3765015"/>
                <a:gd name="connsiteY0" fmla="*/ 0 h 1176567"/>
                <a:gd name="connsiteX1" fmla="*/ 3765015 w 3765015"/>
                <a:gd name="connsiteY1" fmla="*/ 0 h 1176567"/>
                <a:gd name="connsiteX2" fmla="*/ 3765015 w 3765015"/>
                <a:gd name="connsiteY2" fmla="*/ 1176567 h 1176567"/>
                <a:gd name="connsiteX3" fmla="*/ 0 w 3765015"/>
                <a:gd name="connsiteY3" fmla="*/ 1176567 h 1176567"/>
                <a:gd name="connsiteX4" fmla="*/ 0 w 3765015"/>
                <a:gd name="connsiteY4" fmla="*/ 0 h 117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5015" h="1176567">
                  <a:moveTo>
                    <a:pt x="0" y="0"/>
                  </a:moveTo>
                  <a:lnTo>
                    <a:pt x="3765015" y="0"/>
                  </a:lnTo>
                  <a:lnTo>
                    <a:pt x="3765015" y="1176567"/>
                  </a:lnTo>
                  <a:lnTo>
                    <a:pt x="0" y="11765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6928" tIns="60960" rIns="60960" bIns="6096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Career guidance and planning</a:t>
              </a: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b="0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Support for individuals figuring out their next step—whether that’s a first job, a new job, or a better job.</a:t>
              </a:r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 descr="Blueprint with solid fill">
              <a:extLst>
                <a:ext uri="{FF2B5EF4-FFF2-40B4-BE49-F238E27FC236}">
                  <a16:creationId xmlns:a16="http://schemas.microsoft.com/office/drawing/2014/main" id="{9FFBC638-B800-0485-F2AE-02B710FEDF46}"/>
                </a:ext>
              </a:extLst>
            </p:cNvPr>
            <p:cNvSpPr/>
            <p:nvPr/>
          </p:nvSpPr>
          <p:spPr>
            <a:xfrm>
              <a:off x="1327397" y="2457249"/>
              <a:ext cx="823597" cy="1235395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AF62744-2AD1-1174-E43C-051AE5C9A177}"/>
                </a:ext>
              </a:extLst>
            </p:cNvPr>
            <p:cNvSpPr/>
            <p:nvPr/>
          </p:nvSpPr>
          <p:spPr>
            <a:xfrm>
              <a:off x="6304388" y="2627198"/>
              <a:ext cx="3989682" cy="1065446"/>
            </a:xfrm>
            <a:custGeom>
              <a:avLst/>
              <a:gdLst>
                <a:gd name="connsiteX0" fmla="*/ 0 w 3765015"/>
                <a:gd name="connsiteY0" fmla="*/ 0 h 1176567"/>
                <a:gd name="connsiteX1" fmla="*/ 3765015 w 3765015"/>
                <a:gd name="connsiteY1" fmla="*/ 0 h 1176567"/>
                <a:gd name="connsiteX2" fmla="*/ 3765015 w 3765015"/>
                <a:gd name="connsiteY2" fmla="*/ 1176567 h 1176567"/>
                <a:gd name="connsiteX3" fmla="*/ 0 w 3765015"/>
                <a:gd name="connsiteY3" fmla="*/ 1176567 h 1176567"/>
                <a:gd name="connsiteX4" fmla="*/ 0 w 3765015"/>
                <a:gd name="connsiteY4" fmla="*/ 0 h 117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5015" h="1176567">
                  <a:moveTo>
                    <a:pt x="0" y="0"/>
                  </a:moveTo>
                  <a:lnTo>
                    <a:pt x="3765015" y="0"/>
                  </a:lnTo>
                  <a:lnTo>
                    <a:pt x="3765015" y="1176567"/>
                  </a:lnTo>
                  <a:lnTo>
                    <a:pt x="0" y="11765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6928" tIns="60960" rIns="60960" bIns="6096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Job matching and resume help</a:t>
              </a: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b="0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Staff help connect job seekers to open positions and prepare them to apply.</a:t>
              </a:r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 descr="Document with solid fill">
              <a:extLst>
                <a:ext uri="{FF2B5EF4-FFF2-40B4-BE49-F238E27FC236}">
                  <a16:creationId xmlns:a16="http://schemas.microsoft.com/office/drawing/2014/main" id="{2BA38C0C-C385-208C-306B-F1EE6CED4D36}"/>
                </a:ext>
              </a:extLst>
            </p:cNvPr>
            <p:cNvSpPr/>
            <p:nvPr/>
          </p:nvSpPr>
          <p:spPr>
            <a:xfrm>
              <a:off x="6147512" y="2457249"/>
              <a:ext cx="823597" cy="1235395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B113CC4-C31A-469D-0332-B10E21E0EDB2}"/>
              </a:ext>
            </a:extLst>
          </p:cNvPr>
          <p:cNvSpPr/>
          <p:nvPr/>
        </p:nvSpPr>
        <p:spPr>
          <a:xfrm>
            <a:off x="276689" y="4108365"/>
            <a:ext cx="3765015" cy="1321474"/>
          </a:xfrm>
          <a:custGeom>
            <a:avLst/>
            <a:gdLst>
              <a:gd name="connsiteX0" fmla="*/ 0 w 3765015"/>
              <a:gd name="connsiteY0" fmla="*/ 0 h 1176567"/>
              <a:gd name="connsiteX1" fmla="*/ 3765015 w 3765015"/>
              <a:gd name="connsiteY1" fmla="*/ 0 h 1176567"/>
              <a:gd name="connsiteX2" fmla="*/ 3765015 w 3765015"/>
              <a:gd name="connsiteY2" fmla="*/ 1176567 h 1176567"/>
              <a:gd name="connsiteX3" fmla="*/ 0 w 3765015"/>
              <a:gd name="connsiteY3" fmla="*/ 1176567 h 1176567"/>
              <a:gd name="connsiteX4" fmla="*/ 0 w 3765015"/>
              <a:gd name="connsiteY4" fmla="*/ 0 h 117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015" h="1176567">
                <a:moveTo>
                  <a:pt x="0" y="0"/>
                </a:moveTo>
                <a:lnTo>
                  <a:pt x="3765015" y="0"/>
                </a:lnTo>
                <a:lnTo>
                  <a:pt x="3765015" y="1176567"/>
                </a:lnTo>
                <a:lnTo>
                  <a:pt x="0" y="11765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6928" tIns="60960" rIns="60960" bIns="60960" numCol="1" spcCol="1270" anchor="t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i="0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GED and foundational education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b="0" i="0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Adult Education can help individuals complete high school equivalency or build skills needed for training and employment.</a:t>
            </a:r>
            <a:endParaRPr lang="en-US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 descr="Diploma roll with solid fill">
            <a:extLst>
              <a:ext uri="{FF2B5EF4-FFF2-40B4-BE49-F238E27FC236}">
                <a16:creationId xmlns:a16="http://schemas.microsoft.com/office/drawing/2014/main" id="{62540791-3F14-772A-8788-E56E129814A8}"/>
              </a:ext>
            </a:extLst>
          </p:cNvPr>
          <p:cNvSpPr/>
          <p:nvPr/>
        </p:nvSpPr>
        <p:spPr>
          <a:xfrm>
            <a:off x="119813" y="3938416"/>
            <a:ext cx="823597" cy="1235395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1B58EAA-DCF3-F1DE-7C46-EE710D7F875C}"/>
              </a:ext>
            </a:extLst>
          </p:cNvPr>
          <p:cNvSpPr/>
          <p:nvPr/>
        </p:nvSpPr>
        <p:spPr>
          <a:xfrm>
            <a:off x="4328662" y="4123024"/>
            <a:ext cx="3655354" cy="1034415"/>
          </a:xfrm>
          <a:custGeom>
            <a:avLst/>
            <a:gdLst>
              <a:gd name="connsiteX0" fmla="*/ 0 w 3655354"/>
              <a:gd name="connsiteY0" fmla="*/ 0 h 1142298"/>
              <a:gd name="connsiteX1" fmla="*/ 3655354 w 3655354"/>
              <a:gd name="connsiteY1" fmla="*/ 0 h 1142298"/>
              <a:gd name="connsiteX2" fmla="*/ 3655354 w 3655354"/>
              <a:gd name="connsiteY2" fmla="*/ 1142298 h 1142298"/>
              <a:gd name="connsiteX3" fmla="*/ 0 w 3655354"/>
              <a:gd name="connsiteY3" fmla="*/ 1142298 h 1142298"/>
              <a:gd name="connsiteX4" fmla="*/ 0 w 3655354"/>
              <a:gd name="connsiteY4" fmla="*/ 0 h 11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5354" h="1142298">
                <a:moveTo>
                  <a:pt x="0" y="0"/>
                </a:moveTo>
                <a:lnTo>
                  <a:pt x="3655354" y="0"/>
                </a:lnTo>
                <a:lnTo>
                  <a:pt x="3655354" y="1142298"/>
                </a:lnTo>
                <a:lnTo>
                  <a:pt x="0" y="11422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3717" tIns="60960" rIns="60960" bIns="60960" numCol="1" spcCol="1270" anchor="t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i="0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Skill-building opportunities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b="0" i="0" kern="1200" baseline="0">
                <a:latin typeface="Arial" panose="020B0604020202020204" pitchFamily="34" charset="0"/>
                <a:cs typeface="Arial" panose="020B0604020202020204" pitchFamily="34" charset="0"/>
              </a:rPr>
              <a:t>Job </a:t>
            </a:r>
            <a:r>
              <a:rPr lang="en-US" sz="1200" b="0" i="0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seekers may be eligible for training or apprenticeships that build workforce-ready skills.</a:t>
            </a:r>
            <a:endParaRPr lang="en-US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 descr="Building Brick Wall with solid fill">
            <a:extLst>
              <a:ext uri="{FF2B5EF4-FFF2-40B4-BE49-F238E27FC236}">
                <a16:creationId xmlns:a16="http://schemas.microsoft.com/office/drawing/2014/main" id="{5ECB718C-AE6E-B140-294E-4C5E334B5AF9}"/>
              </a:ext>
            </a:extLst>
          </p:cNvPr>
          <p:cNvSpPr/>
          <p:nvPr/>
        </p:nvSpPr>
        <p:spPr>
          <a:xfrm>
            <a:off x="4176356" y="3958026"/>
            <a:ext cx="799608" cy="1199413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0F30A97-7022-0870-1893-34920892BEBE}"/>
              </a:ext>
            </a:extLst>
          </p:cNvPr>
          <p:cNvSpPr/>
          <p:nvPr/>
        </p:nvSpPr>
        <p:spPr>
          <a:xfrm>
            <a:off x="8275544" y="4108366"/>
            <a:ext cx="3765015" cy="1065446"/>
          </a:xfrm>
          <a:custGeom>
            <a:avLst/>
            <a:gdLst>
              <a:gd name="connsiteX0" fmla="*/ 0 w 3765015"/>
              <a:gd name="connsiteY0" fmla="*/ 0 h 1176567"/>
              <a:gd name="connsiteX1" fmla="*/ 3765015 w 3765015"/>
              <a:gd name="connsiteY1" fmla="*/ 0 h 1176567"/>
              <a:gd name="connsiteX2" fmla="*/ 3765015 w 3765015"/>
              <a:gd name="connsiteY2" fmla="*/ 1176567 h 1176567"/>
              <a:gd name="connsiteX3" fmla="*/ 0 w 3765015"/>
              <a:gd name="connsiteY3" fmla="*/ 1176567 h 1176567"/>
              <a:gd name="connsiteX4" fmla="*/ 0 w 3765015"/>
              <a:gd name="connsiteY4" fmla="*/ 0 h 117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015" h="1176567">
                <a:moveTo>
                  <a:pt x="0" y="0"/>
                </a:moveTo>
                <a:lnTo>
                  <a:pt x="3765015" y="0"/>
                </a:lnTo>
                <a:lnTo>
                  <a:pt x="3765015" y="1176567"/>
                </a:lnTo>
                <a:lnTo>
                  <a:pt x="0" y="11765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6928" tIns="60960" rIns="60960" bIns="60960" numCol="1" spcCol="1270" anchor="t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i="0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Support to stay employed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b="0" i="0" kern="1200" baseline="0">
                <a:latin typeface="Arial" panose="020B0604020202020204" pitchFamily="34" charset="0"/>
                <a:cs typeface="Arial" panose="020B0604020202020204" pitchFamily="34" charset="0"/>
              </a:rPr>
              <a:t>Transportation help, work gear, and other resources can reduce barriers to staying on the job.</a:t>
            </a:r>
            <a:endParaRPr lang="en-US" sz="12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 descr="Open hand with plant with solid fill">
            <a:extLst>
              <a:ext uri="{FF2B5EF4-FFF2-40B4-BE49-F238E27FC236}">
                <a16:creationId xmlns:a16="http://schemas.microsoft.com/office/drawing/2014/main" id="{EE9759BB-0769-BC22-58F7-DE7D3CE6A9DF}"/>
              </a:ext>
            </a:extLst>
          </p:cNvPr>
          <p:cNvSpPr/>
          <p:nvPr/>
        </p:nvSpPr>
        <p:spPr>
          <a:xfrm>
            <a:off x="8118669" y="3938416"/>
            <a:ext cx="823597" cy="1235395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09C868-C628-F149-234D-62E6E25851F6}"/>
              </a:ext>
            </a:extLst>
          </p:cNvPr>
          <p:cNvSpPr/>
          <p:nvPr/>
        </p:nvSpPr>
        <p:spPr>
          <a:xfrm>
            <a:off x="1691190" y="1784717"/>
            <a:ext cx="8775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a KCC Staff member about these services:</a:t>
            </a:r>
          </a:p>
        </p:txBody>
      </p:sp>
      <p:pic>
        <p:nvPicPr>
          <p:cNvPr id="13" name="Picture 12" descr="Text&#10;&#10;AI-generated content may be incorrect.">
            <a:extLst>
              <a:ext uri="{FF2B5EF4-FFF2-40B4-BE49-F238E27FC236}">
                <a16:creationId xmlns:a16="http://schemas.microsoft.com/office/drawing/2014/main" id="{24085B4F-444A-1C23-2C79-6F34DDE480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8885"/>
            <a:ext cx="1658003" cy="8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2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5" name="Rectangle 4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FF0B04-E695-4937-C83A-5D9FA5CAC957}"/>
              </a:ext>
            </a:extLst>
          </p:cNvPr>
          <p:cNvSpPr txBox="1"/>
          <p:nvPr/>
        </p:nvSpPr>
        <p:spPr>
          <a:xfrm>
            <a:off x="185803" y="483422"/>
            <a:ext cx="9859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Kentucky Career Center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C0C5163-7AE6-45CC-7776-62DF6C9F5E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5847633"/>
              </p:ext>
            </p:extLst>
          </p:nvPr>
        </p:nvGraphicFramePr>
        <p:xfrm>
          <a:off x="264952" y="1669604"/>
          <a:ext cx="6348914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B277BA4-5FD0-4C0D-3EFD-1893FDD4D5BB}"/>
              </a:ext>
            </a:extLst>
          </p:cNvPr>
          <p:cNvSpPr/>
          <p:nvPr/>
        </p:nvSpPr>
        <p:spPr>
          <a:xfrm>
            <a:off x="185803" y="1031661"/>
            <a:ext cx="6725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Your Next Job — Fast!</a:t>
            </a:r>
          </a:p>
        </p:txBody>
      </p:sp>
      <p:pic>
        <p:nvPicPr>
          <p:cNvPr id="10" name="Picture 9" descr="People at a job interview">
            <a:extLst>
              <a:ext uri="{FF2B5EF4-FFF2-40B4-BE49-F238E27FC236}">
                <a16:creationId xmlns:a16="http://schemas.microsoft.com/office/drawing/2014/main" id="{6605F967-043C-EADC-0F8F-AF48C93CC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5148" y="1623761"/>
            <a:ext cx="4680497" cy="312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D75EFA-7320-4889-062E-70FB0FB3CB64}"/>
              </a:ext>
            </a:extLst>
          </p:cNvPr>
          <p:cNvSpPr txBox="1"/>
          <p:nvPr/>
        </p:nvSpPr>
        <p:spPr>
          <a:xfrm>
            <a:off x="573826" y="5332514"/>
            <a:ext cx="11044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Ask about upcoming hiring events — or visit kcc.ky.gov to learn more.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1A4AC3-C940-4D93-3F06-6019678584F1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543895-8C2D-A506-3CB7-13518C524457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ext&#10;&#10;AI-generated content may be incorrect.">
            <a:extLst>
              <a:ext uri="{FF2B5EF4-FFF2-40B4-BE49-F238E27FC236}">
                <a16:creationId xmlns:a16="http://schemas.microsoft.com/office/drawing/2014/main" id="{78671085-6E5B-C666-BE82-B418CA7D2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9559EB-A2A3-4DC4-8E61-17FF91A488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57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3752"/>
            <a:ext cx="12192000" cy="471460"/>
            <a:chOff x="0" y="-13752"/>
            <a:chExt cx="12192000" cy="471460"/>
          </a:xfrm>
        </p:grpSpPr>
        <p:sp>
          <p:nvSpPr>
            <p:cNvPr id="5" name="Rectangle 4"/>
            <p:cNvSpPr/>
            <p:nvPr/>
          </p:nvSpPr>
          <p:spPr>
            <a:xfrm>
              <a:off x="0" y="-13752"/>
              <a:ext cx="12192000" cy="379657"/>
            </a:xfrm>
            <a:prstGeom prst="rect">
              <a:avLst/>
            </a:prstGeom>
            <a:solidFill>
              <a:srgbClr val="093B60"/>
            </a:solidFill>
            <a:ln>
              <a:solidFill>
                <a:srgbClr val="093B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365905"/>
              <a:ext cx="12192000" cy="91803"/>
            </a:xfrm>
            <a:prstGeom prst="rect">
              <a:avLst/>
            </a:prstGeom>
            <a:solidFill>
              <a:srgbClr val="5EB3E4"/>
            </a:solidFill>
            <a:ln>
              <a:solidFill>
                <a:srgbClr val="5EB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FF0B04-E695-4937-C83A-5D9FA5CAC957}"/>
              </a:ext>
            </a:extLst>
          </p:cNvPr>
          <p:cNvSpPr txBox="1"/>
          <p:nvPr/>
        </p:nvSpPr>
        <p:spPr>
          <a:xfrm>
            <a:off x="185803" y="483422"/>
            <a:ext cx="1187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93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Veterans: Your Service Matters – So Does Your Career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C0C5163-7AE6-45CC-7776-62DF6C9F5E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272226"/>
              </p:ext>
            </p:extLst>
          </p:nvPr>
        </p:nvGraphicFramePr>
        <p:xfrm>
          <a:off x="829001" y="1551898"/>
          <a:ext cx="6793584" cy="366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B277BA4-5FD0-4C0D-3EFD-1893FDD4D5BB}"/>
              </a:ext>
            </a:extLst>
          </p:cNvPr>
          <p:cNvSpPr/>
          <p:nvPr/>
        </p:nvSpPr>
        <p:spPr>
          <a:xfrm>
            <a:off x="185803" y="957242"/>
            <a:ext cx="10024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EB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served your country. Let us help with what’s next.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75EFA-7320-4889-062E-70FB0FB3CB64}"/>
              </a:ext>
            </a:extLst>
          </p:cNvPr>
          <p:cNvSpPr txBox="1"/>
          <p:nvPr/>
        </p:nvSpPr>
        <p:spPr>
          <a:xfrm>
            <a:off x="573826" y="5298078"/>
            <a:ext cx="11044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Talk to a Career Coach who understands veterans' needs</a:t>
            </a:r>
          </a:p>
        </p:txBody>
      </p:sp>
      <p:pic>
        <p:nvPicPr>
          <p:cNvPr id="13" name="Picture 12" descr="Dog tag reading &quot;thank you veterans&quot;">
            <a:extLst>
              <a:ext uri="{FF2B5EF4-FFF2-40B4-BE49-F238E27FC236}">
                <a16:creationId xmlns:a16="http://schemas.microsoft.com/office/drawing/2014/main" id="{83743FCB-0F9A-2335-C050-6B8A4C6949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29" y="1672220"/>
            <a:ext cx="3308808" cy="3308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32C59E-85BB-6314-77CC-58883971B8E5}"/>
              </a:ext>
            </a:extLst>
          </p:cNvPr>
          <p:cNvSpPr/>
          <p:nvPr/>
        </p:nvSpPr>
        <p:spPr>
          <a:xfrm>
            <a:off x="0" y="6017166"/>
            <a:ext cx="12192000" cy="840834"/>
          </a:xfrm>
          <a:prstGeom prst="rect">
            <a:avLst/>
          </a:prstGeom>
          <a:solidFill>
            <a:srgbClr val="093B60"/>
          </a:solidFill>
          <a:ln>
            <a:solidFill>
              <a:srgbClr val="093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187A42-5773-1027-0FD5-986A348E3564}"/>
              </a:ext>
            </a:extLst>
          </p:cNvPr>
          <p:cNvSpPr/>
          <p:nvPr/>
        </p:nvSpPr>
        <p:spPr>
          <a:xfrm>
            <a:off x="0" y="5910145"/>
            <a:ext cx="12192000" cy="91803"/>
          </a:xfrm>
          <a:prstGeom prst="rect">
            <a:avLst/>
          </a:prstGeom>
          <a:solidFill>
            <a:srgbClr val="5EB3E4"/>
          </a:solidFill>
          <a:ln>
            <a:solidFill>
              <a:srgbClr val="5E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ext&#10;&#10;AI-generated content may be incorrect.">
            <a:extLst>
              <a:ext uri="{FF2B5EF4-FFF2-40B4-BE49-F238E27FC236}">
                <a16:creationId xmlns:a16="http://schemas.microsoft.com/office/drawing/2014/main" id="{4BFD2831-2A50-6CA7-A282-E276F42C0F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166"/>
            <a:ext cx="1658003" cy="854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433374-D979-B18B-E188-0A5533F81B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14" y="6112348"/>
            <a:ext cx="1262921" cy="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92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AF5F9A119E1E4CA4695C9F5BA219A2" ma:contentTypeVersion="2" ma:contentTypeDescription="Create a new document." ma:contentTypeScope="" ma:versionID="934e43cd291b831a585f4f8581e39f1d">
  <xsd:schema xmlns:xsd="http://www.w3.org/2001/XMLSchema" xmlns:xs="http://www.w3.org/2001/XMLSchema" xmlns:p="http://schemas.microsoft.com/office/2006/metadata/properties" xmlns:ns1="http://schemas.microsoft.com/sharepoint/v3" xmlns:ns2="326e6399-e288-45db-aa92-21a6499fedac" targetNamespace="http://schemas.microsoft.com/office/2006/metadata/properties" ma:root="true" ma:fieldsID="92120672fde628fc5ec2093cced619c1" ns1:_="" ns2:_="">
    <xsd:import namespace="http://schemas.microsoft.com/sharepoint/v3"/>
    <xsd:import namespace="326e6399-e288-45db-aa92-21a6499feda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e6399-e288-45db-aa92-21a6499fed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4CC9B9-D0D2-4984-9615-7A687996732E}"/>
</file>

<file path=customXml/itemProps2.xml><?xml version="1.0" encoding="utf-8"?>
<ds:datastoreItem xmlns:ds="http://schemas.openxmlformats.org/officeDocument/2006/customXml" ds:itemID="{8A9337E7-ADC2-43F0-A360-71EC4DAC109B}">
  <ds:schemaRefs>
    <ds:schemaRef ds:uri="http://purl.org/dc/elements/1.1/"/>
    <ds:schemaRef ds:uri="http://www.w3.org/XML/1998/namespace"/>
    <ds:schemaRef ds:uri="7136bb58-2a5a-4872-8148-8d5808958408"/>
    <ds:schemaRef ds:uri="http://schemas.microsoft.com/office/2006/documentManagement/types"/>
    <ds:schemaRef ds:uri="9c71d0c2-9d1c-4150-a6f4-6613333ecc2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AC944CA-EB95-478D-BC8E-8EF9A1F302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3707</TotalTime>
  <Words>2442</Words>
  <Application>Microsoft Office PowerPoint</Application>
  <PresentationFormat>Widescreen</PresentationFormat>
  <Paragraphs>298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Wingdings</vt:lpstr>
      <vt:lpstr>Arial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Hurst, Brett (ELC)</dc:creator>
  <cp:lastModifiedBy>Wetherby, Amy F (ELC)</cp:lastModifiedBy>
  <cp:revision>61</cp:revision>
  <dcterms:created xsi:type="dcterms:W3CDTF">2025-03-10T16:22:28Z</dcterms:created>
  <dcterms:modified xsi:type="dcterms:W3CDTF">2025-07-14T19:09:54Z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0x010100A2AF5F9A119E1E4CA4695C9F5BA219A2</vt:lpwstr>
  </property>
</Properties>
</file>